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7" r:id="rId2"/>
    <p:sldId id="278" r:id="rId3"/>
    <p:sldId id="294" r:id="rId4"/>
    <p:sldId id="296" r:id="rId5"/>
    <p:sldId id="271" r:id="rId6"/>
    <p:sldId id="293" r:id="rId7"/>
    <p:sldId id="272" r:id="rId8"/>
    <p:sldId id="273" r:id="rId9"/>
    <p:sldId id="274" r:id="rId10"/>
    <p:sldId id="275" r:id="rId11"/>
    <p:sldId id="276" r:id="rId12"/>
    <p:sldId id="277" r:id="rId13"/>
    <p:sldId id="292" r:id="rId14"/>
    <p:sldId id="279" r:id="rId15"/>
    <p:sldId id="295" r:id="rId16"/>
    <p:sldId id="280" r:id="rId17"/>
    <p:sldId id="281" r:id="rId18"/>
    <p:sldId id="282" r:id="rId19"/>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74" d="100"/>
          <a:sy n="74" d="100"/>
        </p:scale>
        <p:origin x="60" y="8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DE87-28F3-4DA1-8365-C00E2EFFDD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AA9921E7-2E1F-419E-9156-9E91767086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D373C4C8-425E-423E-A36D-E1D51ED86D01}"/>
              </a:ext>
            </a:extLst>
          </p:cNvPr>
          <p:cNvSpPr>
            <a:spLocks noGrp="1"/>
          </p:cNvSpPr>
          <p:nvPr>
            <p:ph type="dt" sz="half" idx="10"/>
          </p:nvPr>
        </p:nvSpPr>
        <p:spPr/>
        <p:txBody>
          <a:bodyPr/>
          <a:lstStyle/>
          <a:p>
            <a:fld id="{D1096180-41B6-4E38-B1FB-0B2F475555CE}" type="datetimeFigureOut">
              <a:rPr lang="LID4096" smtClean="0"/>
              <a:t>02/01/2024</a:t>
            </a:fld>
            <a:endParaRPr lang="LID4096"/>
          </a:p>
        </p:txBody>
      </p:sp>
      <p:sp>
        <p:nvSpPr>
          <p:cNvPr id="5" name="Footer Placeholder 4">
            <a:extLst>
              <a:ext uri="{FF2B5EF4-FFF2-40B4-BE49-F238E27FC236}">
                <a16:creationId xmlns:a16="http://schemas.microsoft.com/office/drawing/2014/main" id="{CE65CA79-8D59-43D6-9F76-A89AB09B029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DD83B8C-F83A-4543-9DE2-C9BD3968B8E8}"/>
              </a:ext>
            </a:extLst>
          </p:cNvPr>
          <p:cNvSpPr>
            <a:spLocks noGrp="1"/>
          </p:cNvSpPr>
          <p:nvPr>
            <p:ph type="sldNum" sz="quarter" idx="12"/>
          </p:nvPr>
        </p:nvSpPr>
        <p:spPr/>
        <p:txBody>
          <a:bodyPr/>
          <a:lstStyle/>
          <a:p>
            <a:fld id="{F6F45F51-1C52-4998-8C04-F8A917A5E52A}" type="slidenum">
              <a:rPr lang="LID4096" smtClean="0"/>
              <a:t>‹#›</a:t>
            </a:fld>
            <a:endParaRPr lang="LID4096"/>
          </a:p>
        </p:txBody>
      </p:sp>
    </p:spTree>
    <p:extLst>
      <p:ext uri="{BB962C8B-B14F-4D97-AF65-F5344CB8AC3E}">
        <p14:creationId xmlns:p14="http://schemas.microsoft.com/office/powerpoint/2010/main" val="3009767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943F-E987-41A3-9D00-C5E435ECAB03}"/>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23F2A0D2-C2AB-42F2-BDB4-5053B7600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E206D19-9973-4572-99E3-84B37E9273E7}"/>
              </a:ext>
            </a:extLst>
          </p:cNvPr>
          <p:cNvSpPr>
            <a:spLocks noGrp="1"/>
          </p:cNvSpPr>
          <p:nvPr>
            <p:ph type="dt" sz="half" idx="10"/>
          </p:nvPr>
        </p:nvSpPr>
        <p:spPr/>
        <p:txBody>
          <a:bodyPr/>
          <a:lstStyle/>
          <a:p>
            <a:fld id="{D1096180-41B6-4E38-B1FB-0B2F475555CE}" type="datetimeFigureOut">
              <a:rPr lang="LID4096" smtClean="0"/>
              <a:t>02/01/2024</a:t>
            </a:fld>
            <a:endParaRPr lang="LID4096"/>
          </a:p>
        </p:txBody>
      </p:sp>
      <p:sp>
        <p:nvSpPr>
          <p:cNvPr id="5" name="Footer Placeholder 4">
            <a:extLst>
              <a:ext uri="{FF2B5EF4-FFF2-40B4-BE49-F238E27FC236}">
                <a16:creationId xmlns:a16="http://schemas.microsoft.com/office/drawing/2014/main" id="{E163EB2D-27A0-4133-84EA-629C76ABD22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F7835E2-94F2-41B3-8461-4F5E58EF68A7}"/>
              </a:ext>
            </a:extLst>
          </p:cNvPr>
          <p:cNvSpPr>
            <a:spLocks noGrp="1"/>
          </p:cNvSpPr>
          <p:nvPr>
            <p:ph type="sldNum" sz="quarter" idx="12"/>
          </p:nvPr>
        </p:nvSpPr>
        <p:spPr/>
        <p:txBody>
          <a:bodyPr/>
          <a:lstStyle/>
          <a:p>
            <a:fld id="{F6F45F51-1C52-4998-8C04-F8A917A5E52A}" type="slidenum">
              <a:rPr lang="LID4096" smtClean="0"/>
              <a:t>‹#›</a:t>
            </a:fld>
            <a:endParaRPr lang="LID4096"/>
          </a:p>
        </p:txBody>
      </p:sp>
    </p:spTree>
    <p:extLst>
      <p:ext uri="{BB962C8B-B14F-4D97-AF65-F5344CB8AC3E}">
        <p14:creationId xmlns:p14="http://schemas.microsoft.com/office/powerpoint/2010/main" val="2674431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8DE833-70BC-4F96-AC59-DF37866C29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203FDCD2-C695-4802-8699-F52B22C485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5C8DEA4-F492-45F1-A55C-C5782A4D2EAC}"/>
              </a:ext>
            </a:extLst>
          </p:cNvPr>
          <p:cNvSpPr>
            <a:spLocks noGrp="1"/>
          </p:cNvSpPr>
          <p:nvPr>
            <p:ph type="dt" sz="half" idx="10"/>
          </p:nvPr>
        </p:nvSpPr>
        <p:spPr/>
        <p:txBody>
          <a:bodyPr/>
          <a:lstStyle/>
          <a:p>
            <a:fld id="{D1096180-41B6-4E38-B1FB-0B2F475555CE}" type="datetimeFigureOut">
              <a:rPr lang="LID4096" smtClean="0"/>
              <a:t>02/01/2024</a:t>
            </a:fld>
            <a:endParaRPr lang="LID4096"/>
          </a:p>
        </p:txBody>
      </p:sp>
      <p:sp>
        <p:nvSpPr>
          <p:cNvPr id="5" name="Footer Placeholder 4">
            <a:extLst>
              <a:ext uri="{FF2B5EF4-FFF2-40B4-BE49-F238E27FC236}">
                <a16:creationId xmlns:a16="http://schemas.microsoft.com/office/drawing/2014/main" id="{0EE515FE-7C9E-4672-BDC0-306BE8FA1465}"/>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B0BA81A-5F80-4734-A95E-64113FED92E0}"/>
              </a:ext>
            </a:extLst>
          </p:cNvPr>
          <p:cNvSpPr>
            <a:spLocks noGrp="1"/>
          </p:cNvSpPr>
          <p:nvPr>
            <p:ph type="sldNum" sz="quarter" idx="12"/>
          </p:nvPr>
        </p:nvSpPr>
        <p:spPr/>
        <p:txBody>
          <a:bodyPr/>
          <a:lstStyle/>
          <a:p>
            <a:fld id="{F6F45F51-1C52-4998-8C04-F8A917A5E52A}" type="slidenum">
              <a:rPr lang="LID4096" smtClean="0"/>
              <a:t>‹#›</a:t>
            </a:fld>
            <a:endParaRPr lang="LID4096"/>
          </a:p>
        </p:txBody>
      </p:sp>
    </p:spTree>
    <p:extLst>
      <p:ext uri="{BB962C8B-B14F-4D97-AF65-F5344CB8AC3E}">
        <p14:creationId xmlns:p14="http://schemas.microsoft.com/office/powerpoint/2010/main" val="198299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6E8FA-26A6-4A09-A2A1-EA16A9F32A7E}"/>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D02F5EF-4634-4F15-9EBF-2BC0565520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ACFC651-7FD0-4F79-AAF5-DBCEE74B7CB2}"/>
              </a:ext>
            </a:extLst>
          </p:cNvPr>
          <p:cNvSpPr>
            <a:spLocks noGrp="1"/>
          </p:cNvSpPr>
          <p:nvPr>
            <p:ph type="dt" sz="half" idx="10"/>
          </p:nvPr>
        </p:nvSpPr>
        <p:spPr/>
        <p:txBody>
          <a:bodyPr/>
          <a:lstStyle/>
          <a:p>
            <a:fld id="{D1096180-41B6-4E38-B1FB-0B2F475555CE}" type="datetimeFigureOut">
              <a:rPr lang="LID4096" smtClean="0"/>
              <a:t>02/01/2024</a:t>
            </a:fld>
            <a:endParaRPr lang="LID4096"/>
          </a:p>
        </p:txBody>
      </p:sp>
      <p:sp>
        <p:nvSpPr>
          <p:cNvPr id="5" name="Footer Placeholder 4">
            <a:extLst>
              <a:ext uri="{FF2B5EF4-FFF2-40B4-BE49-F238E27FC236}">
                <a16:creationId xmlns:a16="http://schemas.microsoft.com/office/drawing/2014/main" id="{745A4CC4-94DC-4722-8EF9-EAB78C823635}"/>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C20B03F-F386-4067-B0B0-173CB0FEE318}"/>
              </a:ext>
            </a:extLst>
          </p:cNvPr>
          <p:cNvSpPr>
            <a:spLocks noGrp="1"/>
          </p:cNvSpPr>
          <p:nvPr>
            <p:ph type="sldNum" sz="quarter" idx="12"/>
          </p:nvPr>
        </p:nvSpPr>
        <p:spPr/>
        <p:txBody>
          <a:bodyPr/>
          <a:lstStyle/>
          <a:p>
            <a:fld id="{F6F45F51-1C52-4998-8C04-F8A917A5E52A}" type="slidenum">
              <a:rPr lang="LID4096" smtClean="0"/>
              <a:t>‹#›</a:t>
            </a:fld>
            <a:endParaRPr lang="LID4096"/>
          </a:p>
        </p:txBody>
      </p:sp>
    </p:spTree>
    <p:extLst>
      <p:ext uri="{BB962C8B-B14F-4D97-AF65-F5344CB8AC3E}">
        <p14:creationId xmlns:p14="http://schemas.microsoft.com/office/powerpoint/2010/main" val="2258400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12A0-6F31-41A6-89F5-9345402116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D7F14176-CE9B-42F2-9B75-E71655C584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207F3B-DEA3-496A-BC2D-742E3089CF28}"/>
              </a:ext>
            </a:extLst>
          </p:cNvPr>
          <p:cNvSpPr>
            <a:spLocks noGrp="1"/>
          </p:cNvSpPr>
          <p:nvPr>
            <p:ph type="dt" sz="half" idx="10"/>
          </p:nvPr>
        </p:nvSpPr>
        <p:spPr/>
        <p:txBody>
          <a:bodyPr/>
          <a:lstStyle/>
          <a:p>
            <a:fld id="{D1096180-41B6-4E38-B1FB-0B2F475555CE}" type="datetimeFigureOut">
              <a:rPr lang="LID4096" smtClean="0"/>
              <a:t>02/01/2024</a:t>
            </a:fld>
            <a:endParaRPr lang="LID4096"/>
          </a:p>
        </p:txBody>
      </p:sp>
      <p:sp>
        <p:nvSpPr>
          <p:cNvPr id="5" name="Footer Placeholder 4">
            <a:extLst>
              <a:ext uri="{FF2B5EF4-FFF2-40B4-BE49-F238E27FC236}">
                <a16:creationId xmlns:a16="http://schemas.microsoft.com/office/drawing/2014/main" id="{8EC18F52-CEDE-46A6-ADCD-72638949276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FE2439F-7DA7-4C1B-8D55-E3A4B6874B97}"/>
              </a:ext>
            </a:extLst>
          </p:cNvPr>
          <p:cNvSpPr>
            <a:spLocks noGrp="1"/>
          </p:cNvSpPr>
          <p:nvPr>
            <p:ph type="sldNum" sz="quarter" idx="12"/>
          </p:nvPr>
        </p:nvSpPr>
        <p:spPr/>
        <p:txBody>
          <a:bodyPr/>
          <a:lstStyle/>
          <a:p>
            <a:fld id="{F6F45F51-1C52-4998-8C04-F8A917A5E52A}" type="slidenum">
              <a:rPr lang="LID4096" smtClean="0"/>
              <a:t>‹#›</a:t>
            </a:fld>
            <a:endParaRPr lang="LID4096"/>
          </a:p>
        </p:txBody>
      </p:sp>
    </p:spTree>
    <p:extLst>
      <p:ext uri="{BB962C8B-B14F-4D97-AF65-F5344CB8AC3E}">
        <p14:creationId xmlns:p14="http://schemas.microsoft.com/office/powerpoint/2010/main" val="1886339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41C2-332C-4746-8690-B4DC7C41AEB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ADA8425-779D-498E-96FE-177840E939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6E91B380-EC9A-4A12-A02E-54E240BCF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86368062-D398-47F8-9975-1B3D8948A9E4}"/>
              </a:ext>
            </a:extLst>
          </p:cNvPr>
          <p:cNvSpPr>
            <a:spLocks noGrp="1"/>
          </p:cNvSpPr>
          <p:nvPr>
            <p:ph type="dt" sz="half" idx="10"/>
          </p:nvPr>
        </p:nvSpPr>
        <p:spPr/>
        <p:txBody>
          <a:bodyPr/>
          <a:lstStyle/>
          <a:p>
            <a:fld id="{D1096180-41B6-4E38-B1FB-0B2F475555CE}" type="datetimeFigureOut">
              <a:rPr lang="LID4096" smtClean="0"/>
              <a:t>02/01/2024</a:t>
            </a:fld>
            <a:endParaRPr lang="LID4096"/>
          </a:p>
        </p:txBody>
      </p:sp>
      <p:sp>
        <p:nvSpPr>
          <p:cNvPr id="6" name="Footer Placeholder 5">
            <a:extLst>
              <a:ext uri="{FF2B5EF4-FFF2-40B4-BE49-F238E27FC236}">
                <a16:creationId xmlns:a16="http://schemas.microsoft.com/office/drawing/2014/main" id="{A6DD6B4D-64D3-4A1D-8688-A1F95DCD8B9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BE56B8D-2FFF-4F2E-8061-B58263D66763}"/>
              </a:ext>
            </a:extLst>
          </p:cNvPr>
          <p:cNvSpPr>
            <a:spLocks noGrp="1"/>
          </p:cNvSpPr>
          <p:nvPr>
            <p:ph type="sldNum" sz="quarter" idx="12"/>
          </p:nvPr>
        </p:nvSpPr>
        <p:spPr/>
        <p:txBody>
          <a:bodyPr/>
          <a:lstStyle/>
          <a:p>
            <a:fld id="{F6F45F51-1C52-4998-8C04-F8A917A5E52A}" type="slidenum">
              <a:rPr lang="LID4096" smtClean="0"/>
              <a:t>‹#›</a:t>
            </a:fld>
            <a:endParaRPr lang="LID4096"/>
          </a:p>
        </p:txBody>
      </p:sp>
    </p:spTree>
    <p:extLst>
      <p:ext uri="{BB962C8B-B14F-4D97-AF65-F5344CB8AC3E}">
        <p14:creationId xmlns:p14="http://schemas.microsoft.com/office/powerpoint/2010/main" val="3006700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9F8F-E481-41D9-BF3F-921D39AFDED0}"/>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39CF3BC-78B8-4268-A46B-772EE05755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4A0321-2610-4DB2-B502-5AFFFF6A7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DDEFBB1F-750C-4F6D-846E-9A702DA04B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D7184F-4D67-462A-AD32-27A0FE121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7B9DA8B8-51B6-4E10-9689-BAB064C7E72C}"/>
              </a:ext>
            </a:extLst>
          </p:cNvPr>
          <p:cNvSpPr>
            <a:spLocks noGrp="1"/>
          </p:cNvSpPr>
          <p:nvPr>
            <p:ph type="dt" sz="half" idx="10"/>
          </p:nvPr>
        </p:nvSpPr>
        <p:spPr/>
        <p:txBody>
          <a:bodyPr/>
          <a:lstStyle/>
          <a:p>
            <a:fld id="{D1096180-41B6-4E38-B1FB-0B2F475555CE}" type="datetimeFigureOut">
              <a:rPr lang="LID4096" smtClean="0"/>
              <a:t>02/01/2024</a:t>
            </a:fld>
            <a:endParaRPr lang="LID4096"/>
          </a:p>
        </p:txBody>
      </p:sp>
      <p:sp>
        <p:nvSpPr>
          <p:cNvPr id="8" name="Footer Placeholder 7">
            <a:extLst>
              <a:ext uri="{FF2B5EF4-FFF2-40B4-BE49-F238E27FC236}">
                <a16:creationId xmlns:a16="http://schemas.microsoft.com/office/drawing/2014/main" id="{B85A8703-6440-4F11-882B-6E3FA93E1572}"/>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02193E12-6CF7-4B62-B217-CC045C6978C9}"/>
              </a:ext>
            </a:extLst>
          </p:cNvPr>
          <p:cNvSpPr>
            <a:spLocks noGrp="1"/>
          </p:cNvSpPr>
          <p:nvPr>
            <p:ph type="sldNum" sz="quarter" idx="12"/>
          </p:nvPr>
        </p:nvSpPr>
        <p:spPr/>
        <p:txBody>
          <a:bodyPr/>
          <a:lstStyle/>
          <a:p>
            <a:fld id="{F6F45F51-1C52-4998-8C04-F8A917A5E52A}" type="slidenum">
              <a:rPr lang="LID4096" smtClean="0"/>
              <a:t>‹#›</a:t>
            </a:fld>
            <a:endParaRPr lang="LID4096"/>
          </a:p>
        </p:txBody>
      </p:sp>
    </p:spTree>
    <p:extLst>
      <p:ext uri="{BB962C8B-B14F-4D97-AF65-F5344CB8AC3E}">
        <p14:creationId xmlns:p14="http://schemas.microsoft.com/office/powerpoint/2010/main" val="1231176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89B0-3D6F-4BD1-95B0-91270ED118D5}"/>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E6780FAC-2950-4FDD-ADD3-4291C228CB9E}"/>
              </a:ext>
            </a:extLst>
          </p:cNvPr>
          <p:cNvSpPr>
            <a:spLocks noGrp="1"/>
          </p:cNvSpPr>
          <p:nvPr>
            <p:ph type="dt" sz="half" idx="10"/>
          </p:nvPr>
        </p:nvSpPr>
        <p:spPr/>
        <p:txBody>
          <a:bodyPr/>
          <a:lstStyle/>
          <a:p>
            <a:fld id="{D1096180-41B6-4E38-B1FB-0B2F475555CE}" type="datetimeFigureOut">
              <a:rPr lang="LID4096" smtClean="0"/>
              <a:t>02/01/2024</a:t>
            </a:fld>
            <a:endParaRPr lang="LID4096"/>
          </a:p>
        </p:txBody>
      </p:sp>
      <p:sp>
        <p:nvSpPr>
          <p:cNvPr id="4" name="Footer Placeholder 3">
            <a:extLst>
              <a:ext uri="{FF2B5EF4-FFF2-40B4-BE49-F238E27FC236}">
                <a16:creationId xmlns:a16="http://schemas.microsoft.com/office/drawing/2014/main" id="{932EC716-36A0-4374-9E60-899382C25F9E}"/>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A5987E1F-E4B2-4A0D-A52B-2B0F447D14F4}"/>
              </a:ext>
            </a:extLst>
          </p:cNvPr>
          <p:cNvSpPr>
            <a:spLocks noGrp="1"/>
          </p:cNvSpPr>
          <p:nvPr>
            <p:ph type="sldNum" sz="quarter" idx="12"/>
          </p:nvPr>
        </p:nvSpPr>
        <p:spPr/>
        <p:txBody>
          <a:bodyPr/>
          <a:lstStyle/>
          <a:p>
            <a:fld id="{F6F45F51-1C52-4998-8C04-F8A917A5E52A}" type="slidenum">
              <a:rPr lang="LID4096" smtClean="0"/>
              <a:t>‹#›</a:t>
            </a:fld>
            <a:endParaRPr lang="LID4096"/>
          </a:p>
        </p:txBody>
      </p:sp>
    </p:spTree>
    <p:extLst>
      <p:ext uri="{BB962C8B-B14F-4D97-AF65-F5344CB8AC3E}">
        <p14:creationId xmlns:p14="http://schemas.microsoft.com/office/powerpoint/2010/main" val="3761755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9EE104-0AD9-43D3-930B-3D7255EC5D47}"/>
              </a:ext>
            </a:extLst>
          </p:cNvPr>
          <p:cNvSpPr>
            <a:spLocks noGrp="1"/>
          </p:cNvSpPr>
          <p:nvPr>
            <p:ph type="dt" sz="half" idx="10"/>
          </p:nvPr>
        </p:nvSpPr>
        <p:spPr/>
        <p:txBody>
          <a:bodyPr/>
          <a:lstStyle/>
          <a:p>
            <a:fld id="{D1096180-41B6-4E38-B1FB-0B2F475555CE}" type="datetimeFigureOut">
              <a:rPr lang="LID4096" smtClean="0"/>
              <a:t>02/01/2024</a:t>
            </a:fld>
            <a:endParaRPr lang="LID4096"/>
          </a:p>
        </p:txBody>
      </p:sp>
      <p:sp>
        <p:nvSpPr>
          <p:cNvPr id="3" name="Footer Placeholder 2">
            <a:extLst>
              <a:ext uri="{FF2B5EF4-FFF2-40B4-BE49-F238E27FC236}">
                <a16:creationId xmlns:a16="http://schemas.microsoft.com/office/drawing/2014/main" id="{284E9CEA-25E7-42A0-BEE5-E0161C36621A}"/>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C750E042-F284-4960-8EAA-2A1DADCD7D1B}"/>
              </a:ext>
            </a:extLst>
          </p:cNvPr>
          <p:cNvSpPr>
            <a:spLocks noGrp="1"/>
          </p:cNvSpPr>
          <p:nvPr>
            <p:ph type="sldNum" sz="quarter" idx="12"/>
          </p:nvPr>
        </p:nvSpPr>
        <p:spPr/>
        <p:txBody>
          <a:bodyPr/>
          <a:lstStyle/>
          <a:p>
            <a:fld id="{F6F45F51-1C52-4998-8C04-F8A917A5E52A}" type="slidenum">
              <a:rPr lang="LID4096" smtClean="0"/>
              <a:t>‹#›</a:t>
            </a:fld>
            <a:endParaRPr lang="LID4096"/>
          </a:p>
        </p:txBody>
      </p:sp>
    </p:spTree>
    <p:extLst>
      <p:ext uri="{BB962C8B-B14F-4D97-AF65-F5344CB8AC3E}">
        <p14:creationId xmlns:p14="http://schemas.microsoft.com/office/powerpoint/2010/main" val="486568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5FE88-C627-45D3-A961-597223F571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EE4542BE-2518-4808-B82F-C393143885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4EBF8D97-69C5-4890-BB00-70B157F68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9E2281-1DF5-4594-BE9E-88F0BD686BE8}"/>
              </a:ext>
            </a:extLst>
          </p:cNvPr>
          <p:cNvSpPr>
            <a:spLocks noGrp="1"/>
          </p:cNvSpPr>
          <p:nvPr>
            <p:ph type="dt" sz="half" idx="10"/>
          </p:nvPr>
        </p:nvSpPr>
        <p:spPr/>
        <p:txBody>
          <a:bodyPr/>
          <a:lstStyle/>
          <a:p>
            <a:fld id="{D1096180-41B6-4E38-B1FB-0B2F475555CE}" type="datetimeFigureOut">
              <a:rPr lang="LID4096" smtClean="0"/>
              <a:t>02/01/2024</a:t>
            </a:fld>
            <a:endParaRPr lang="LID4096"/>
          </a:p>
        </p:txBody>
      </p:sp>
      <p:sp>
        <p:nvSpPr>
          <p:cNvPr id="6" name="Footer Placeholder 5">
            <a:extLst>
              <a:ext uri="{FF2B5EF4-FFF2-40B4-BE49-F238E27FC236}">
                <a16:creationId xmlns:a16="http://schemas.microsoft.com/office/drawing/2014/main" id="{334DB896-BA80-486E-AB17-AB01BF36E37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1AAE9FB4-1FD3-49AA-944A-75981B5FE2E5}"/>
              </a:ext>
            </a:extLst>
          </p:cNvPr>
          <p:cNvSpPr>
            <a:spLocks noGrp="1"/>
          </p:cNvSpPr>
          <p:nvPr>
            <p:ph type="sldNum" sz="quarter" idx="12"/>
          </p:nvPr>
        </p:nvSpPr>
        <p:spPr/>
        <p:txBody>
          <a:bodyPr/>
          <a:lstStyle/>
          <a:p>
            <a:fld id="{F6F45F51-1C52-4998-8C04-F8A917A5E52A}" type="slidenum">
              <a:rPr lang="LID4096" smtClean="0"/>
              <a:t>‹#›</a:t>
            </a:fld>
            <a:endParaRPr lang="LID4096"/>
          </a:p>
        </p:txBody>
      </p:sp>
    </p:spTree>
    <p:extLst>
      <p:ext uri="{BB962C8B-B14F-4D97-AF65-F5344CB8AC3E}">
        <p14:creationId xmlns:p14="http://schemas.microsoft.com/office/powerpoint/2010/main" val="594661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29E8-79E9-42CF-91DF-8EED259EB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36C590F5-2097-48B7-8C43-E9477409B7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C4C35C6B-3FF8-4883-A640-AAD1E977EC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29DBCC-F1FB-43F2-ADBA-50424D8A0345}"/>
              </a:ext>
            </a:extLst>
          </p:cNvPr>
          <p:cNvSpPr>
            <a:spLocks noGrp="1"/>
          </p:cNvSpPr>
          <p:nvPr>
            <p:ph type="dt" sz="half" idx="10"/>
          </p:nvPr>
        </p:nvSpPr>
        <p:spPr/>
        <p:txBody>
          <a:bodyPr/>
          <a:lstStyle/>
          <a:p>
            <a:fld id="{D1096180-41B6-4E38-B1FB-0B2F475555CE}" type="datetimeFigureOut">
              <a:rPr lang="LID4096" smtClean="0"/>
              <a:t>02/01/2024</a:t>
            </a:fld>
            <a:endParaRPr lang="LID4096"/>
          </a:p>
        </p:txBody>
      </p:sp>
      <p:sp>
        <p:nvSpPr>
          <p:cNvPr id="6" name="Footer Placeholder 5">
            <a:extLst>
              <a:ext uri="{FF2B5EF4-FFF2-40B4-BE49-F238E27FC236}">
                <a16:creationId xmlns:a16="http://schemas.microsoft.com/office/drawing/2014/main" id="{75E42488-FE09-4F73-B2F2-B7259105BB0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591DC07-3E26-4BC8-A76E-22528DE31255}"/>
              </a:ext>
            </a:extLst>
          </p:cNvPr>
          <p:cNvSpPr>
            <a:spLocks noGrp="1"/>
          </p:cNvSpPr>
          <p:nvPr>
            <p:ph type="sldNum" sz="quarter" idx="12"/>
          </p:nvPr>
        </p:nvSpPr>
        <p:spPr/>
        <p:txBody>
          <a:bodyPr/>
          <a:lstStyle/>
          <a:p>
            <a:fld id="{F6F45F51-1C52-4998-8C04-F8A917A5E52A}" type="slidenum">
              <a:rPr lang="LID4096" smtClean="0"/>
              <a:t>‹#›</a:t>
            </a:fld>
            <a:endParaRPr lang="LID4096"/>
          </a:p>
        </p:txBody>
      </p:sp>
    </p:spTree>
    <p:extLst>
      <p:ext uri="{BB962C8B-B14F-4D97-AF65-F5344CB8AC3E}">
        <p14:creationId xmlns:p14="http://schemas.microsoft.com/office/powerpoint/2010/main" val="793394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B1A32-FEBD-41FD-B431-51733F0B8F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73E83389-4FBD-4ED5-81EE-14320EC55F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FABF015-047F-4E44-BA00-F99DF8B14F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96180-41B6-4E38-B1FB-0B2F475555CE}" type="datetimeFigureOut">
              <a:rPr lang="LID4096" smtClean="0"/>
              <a:t>02/01/2024</a:t>
            </a:fld>
            <a:endParaRPr lang="LID4096"/>
          </a:p>
        </p:txBody>
      </p:sp>
      <p:sp>
        <p:nvSpPr>
          <p:cNvPr id="5" name="Footer Placeholder 4">
            <a:extLst>
              <a:ext uri="{FF2B5EF4-FFF2-40B4-BE49-F238E27FC236}">
                <a16:creationId xmlns:a16="http://schemas.microsoft.com/office/drawing/2014/main" id="{9BBE552C-E6DC-4845-86C6-0B700C16FD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AB4E8672-198B-474C-950B-EBFCD8994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45F51-1C52-4998-8C04-F8A917A5E52A}" type="slidenum">
              <a:rPr lang="LID4096" smtClean="0"/>
              <a:t>‹#›</a:t>
            </a:fld>
            <a:endParaRPr lang="LID4096"/>
          </a:p>
        </p:txBody>
      </p:sp>
    </p:spTree>
    <p:extLst>
      <p:ext uri="{BB962C8B-B14F-4D97-AF65-F5344CB8AC3E}">
        <p14:creationId xmlns:p14="http://schemas.microsoft.com/office/powerpoint/2010/main" val="385428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C8273B-ADF9-4DF8-A82D-880FA8595A99}"/>
              </a:ext>
            </a:extLst>
          </p:cNvPr>
          <p:cNvSpPr/>
          <p:nvPr/>
        </p:nvSpPr>
        <p:spPr>
          <a:xfrm>
            <a:off x="960555" y="2386014"/>
            <a:ext cx="10270889" cy="1862048"/>
          </a:xfrm>
          <a:prstGeom prst="rect">
            <a:avLst/>
          </a:prstGeom>
          <a:noFill/>
        </p:spPr>
        <p:txBody>
          <a:bodyPr wrap="none" lIns="91440" tIns="45720" rIns="91440" bIns="45720">
            <a:spAutoFit/>
          </a:bodyPr>
          <a:lstStyle/>
          <a:p>
            <a:pPr algn="ctr"/>
            <a:r>
              <a:rPr lang="en-US" sz="115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Zerli</a:t>
            </a:r>
            <a:r>
              <a:rPr lang="en-US" sz="115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Explain app</a:t>
            </a:r>
          </a:p>
        </p:txBody>
      </p:sp>
    </p:spTree>
    <p:extLst>
      <p:ext uri="{BB962C8B-B14F-4D97-AF65-F5344CB8AC3E}">
        <p14:creationId xmlns:p14="http://schemas.microsoft.com/office/powerpoint/2010/main" val="1006190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03EACC-0D55-4107-A41F-8F3497EF5CA1}"/>
              </a:ext>
            </a:extLst>
          </p:cNvPr>
          <p:cNvPicPr>
            <a:picLocks noChangeAspect="1"/>
          </p:cNvPicPr>
          <p:nvPr/>
        </p:nvPicPr>
        <p:blipFill>
          <a:blip r:embed="rId2"/>
          <a:stretch>
            <a:fillRect/>
          </a:stretch>
        </p:blipFill>
        <p:spPr>
          <a:xfrm>
            <a:off x="1131996" y="616546"/>
            <a:ext cx="9035461" cy="6241453"/>
          </a:xfrm>
          <a:prstGeom prst="rect">
            <a:avLst/>
          </a:prstGeom>
        </p:spPr>
      </p:pic>
      <p:sp>
        <p:nvSpPr>
          <p:cNvPr id="4" name="TextBox 3">
            <a:extLst>
              <a:ext uri="{FF2B5EF4-FFF2-40B4-BE49-F238E27FC236}">
                <a16:creationId xmlns:a16="http://schemas.microsoft.com/office/drawing/2014/main" id="{FA668FF8-09F7-44F5-9971-24197A526A35}"/>
              </a:ext>
            </a:extLst>
          </p:cNvPr>
          <p:cNvSpPr txBox="1"/>
          <p:nvPr/>
        </p:nvSpPr>
        <p:spPr>
          <a:xfrm>
            <a:off x="2916834" y="85631"/>
            <a:ext cx="6458986" cy="461665"/>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Payment Window - Credit Card Option - Customer</a:t>
            </a:r>
          </a:p>
        </p:txBody>
      </p:sp>
      <p:sp>
        <p:nvSpPr>
          <p:cNvPr id="5" name="TextBox 4">
            <a:extLst>
              <a:ext uri="{FF2B5EF4-FFF2-40B4-BE49-F238E27FC236}">
                <a16:creationId xmlns:a16="http://schemas.microsoft.com/office/drawing/2014/main" id="{A2A0EBC5-844B-4441-B7D1-9939E8B8B2DA}"/>
              </a:ext>
            </a:extLst>
          </p:cNvPr>
          <p:cNvSpPr txBox="1"/>
          <p:nvPr/>
        </p:nvSpPr>
        <p:spPr>
          <a:xfrm>
            <a:off x="10628852" y="2374733"/>
            <a:ext cx="1350627" cy="1015663"/>
          </a:xfrm>
          <a:prstGeom prst="rect">
            <a:avLst/>
          </a:prstGeom>
          <a:noFill/>
        </p:spPr>
        <p:txBody>
          <a:bodyPr wrap="square">
            <a:spAutoFit/>
          </a:bodyPr>
          <a:lstStyle/>
          <a:p>
            <a:r>
              <a:rPr lang="en-US" sz="1200" dirty="0"/>
              <a:t>Payment Type Selection:</a:t>
            </a:r>
          </a:p>
          <a:p>
            <a:r>
              <a:rPr lang="en-US" sz="1200" dirty="0"/>
              <a:t>Credit Card / Points from Account</a:t>
            </a:r>
            <a:endParaRPr lang="he-IL" sz="1200" dirty="0"/>
          </a:p>
        </p:txBody>
      </p:sp>
      <p:cxnSp>
        <p:nvCxnSpPr>
          <p:cNvPr id="6" name="Straight Arrow Connector 5">
            <a:extLst>
              <a:ext uri="{FF2B5EF4-FFF2-40B4-BE49-F238E27FC236}">
                <a16:creationId xmlns:a16="http://schemas.microsoft.com/office/drawing/2014/main" id="{BCC98991-62BF-473E-B168-AD6503168D6E}"/>
              </a:ext>
            </a:extLst>
          </p:cNvPr>
          <p:cNvCxnSpPr>
            <a:cxnSpLocks/>
            <a:stCxn id="5" idx="1"/>
          </p:cNvCxnSpPr>
          <p:nvPr/>
        </p:nvCxnSpPr>
        <p:spPr>
          <a:xfrm flipH="1" flipV="1">
            <a:off x="8649050" y="2634143"/>
            <a:ext cx="1979802" cy="248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C24222D-900A-4372-986E-E8AB4068ED1E}"/>
              </a:ext>
            </a:extLst>
          </p:cNvPr>
          <p:cNvSpPr txBox="1"/>
          <p:nvPr/>
        </p:nvSpPr>
        <p:spPr>
          <a:xfrm>
            <a:off x="9986213" y="3659646"/>
            <a:ext cx="2147582" cy="1200329"/>
          </a:xfrm>
          <a:prstGeom prst="rect">
            <a:avLst/>
          </a:prstGeom>
          <a:noFill/>
        </p:spPr>
        <p:txBody>
          <a:bodyPr wrap="square">
            <a:spAutoFit/>
          </a:bodyPr>
          <a:lstStyle/>
          <a:p>
            <a:r>
              <a:rPr lang="en-US" sz="1200" dirty="0"/>
              <a:t>Order Summary:</a:t>
            </a:r>
          </a:p>
          <a:p>
            <a:endParaRPr lang="en-US" sz="1200" dirty="0"/>
          </a:p>
          <a:p>
            <a:r>
              <a:rPr lang="en-US" sz="1200" dirty="0"/>
              <a:t>1.Initial Order Price</a:t>
            </a:r>
          </a:p>
          <a:p>
            <a:r>
              <a:rPr lang="en-US" sz="1200" dirty="0"/>
              <a:t>2.Discount Amount (0 if none)</a:t>
            </a:r>
          </a:p>
          <a:p>
            <a:r>
              <a:rPr lang="en-US" sz="1200" dirty="0"/>
              <a:t>3.Shipping Cost (0 if none)</a:t>
            </a:r>
          </a:p>
          <a:p>
            <a:r>
              <a:rPr lang="en-US" sz="1200" dirty="0"/>
              <a:t>4.Final Price</a:t>
            </a:r>
            <a:endParaRPr lang="he-IL" sz="1200" dirty="0"/>
          </a:p>
        </p:txBody>
      </p:sp>
      <p:cxnSp>
        <p:nvCxnSpPr>
          <p:cNvPr id="9" name="Straight Arrow Connector 8">
            <a:extLst>
              <a:ext uri="{FF2B5EF4-FFF2-40B4-BE49-F238E27FC236}">
                <a16:creationId xmlns:a16="http://schemas.microsoft.com/office/drawing/2014/main" id="{573D47ED-E409-4F32-BA71-9D7897C641A1}"/>
              </a:ext>
            </a:extLst>
          </p:cNvPr>
          <p:cNvCxnSpPr>
            <a:cxnSpLocks/>
            <a:stCxn id="8" idx="1"/>
          </p:cNvCxnSpPr>
          <p:nvPr/>
        </p:nvCxnSpPr>
        <p:spPr>
          <a:xfrm flipH="1" flipV="1">
            <a:off x="9102055" y="4087481"/>
            <a:ext cx="884158" cy="172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6EE00B-C429-4E55-AC7A-B726C08255D9}"/>
              </a:ext>
            </a:extLst>
          </p:cNvPr>
          <p:cNvSpPr txBox="1"/>
          <p:nvPr/>
        </p:nvSpPr>
        <p:spPr>
          <a:xfrm>
            <a:off x="1131996" y="3579649"/>
            <a:ext cx="1669926" cy="1569660"/>
          </a:xfrm>
          <a:prstGeom prst="rect">
            <a:avLst/>
          </a:prstGeom>
          <a:noFill/>
        </p:spPr>
        <p:txBody>
          <a:bodyPr wrap="square">
            <a:spAutoFit/>
          </a:bodyPr>
          <a:lstStyle/>
          <a:p>
            <a:r>
              <a:rPr lang="en-US" sz="1200" dirty="0"/>
              <a:t>Credit Card Payment Dialog:</a:t>
            </a:r>
          </a:p>
          <a:p>
            <a:endParaRPr lang="en-US" sz="1200" dirty="0"/>
          </a:p>
          <a:p>
            <a:r>
              <a:rPr lang="en-US" sz="1200" dirty="0"/>
              <a:t>1.Card Number</a:t>
            </a:r>
          </a:p>
          <a:p>
            <a:r>
              <a:rPr lang="en-US" sz="1200" dirty="0"/>
              <a:t>2.Expiry Date</a:t>
            </a:r>
          </a:p>
          <a:p>
            <a:r>
              <a:rPr lang="en-US" sz="1200" dirty="0"/>
              <a:t>3.3-Digit Code</a:t>
            </a:r>
          </a:p>
          <a:p>
            <a:r>
              <a:rPr lang="en-US" sz="1200" dirty="0"/>
              <a:t>4.Customer ID (ID Number)</a:t>
            </a:r>
            <a:endParaRPr lang="he-IL" sz="1200" dirty="0"/>
          </a:p>
        </p:txBody>
      </p:sp>
      <p:cxnSp>
        <p:nvCxnSpPr>
          <p:cNvPr id="13" name="Straight Arrow Connector 12">
            <a:extLst>
              <a:ext uri="{FF2B5EF4-FFF2-40B4-BE49-F238E27FC236}">
                <a16:creationId xmlns:a16="http://schemas.microsoft.com/office/drawing/2014/main" id="{2344AE45-75D1-485F-9423-569184C452BF}"/>
              </a:ext>
            </a:extLst>
          </p:cNvPr>
          <p:cNvCxnSpPr>
            <a:cxnSpLocks/>
            <a:stCxn id="12" idx="3"/>
          </p:cNvCxnSpPr>
          <p:nvPr/>
        </p:nvCxnSpPr>
        <p:spPr>
          <a:xfrm flipV="1">
            <a:off x="2801922" y="4026716"/>
            <a:ext cx="998291" cy="337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59D5F03-E031-4905-ADCB-39161C53A6BE}"/>
              </a:ext>
            </a:extLst>
          </p:cNvPr>
          <p:cNvSpPr txBox="1"/>
          <p:nvPr/>
        </p:nvSpPr>
        <p:spPr>
          <a:xfrm>
            <a:off x="83890" y="5895148"/>
            <a:ext cx="1000210" cy="830997"/>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Return to Home Page - Customer Window</a:t>
            </a:r>
            <a:endParaRPr lang="LID4096" sz="1200" dirty="0"/>
          </a:p>
        </p:txBody>
      </p:sp>
      <p:cxnSp>
        <p:nvCxnSpPr>
          <p:cNvPr id="17" name="Straight Arrow Connector 16">
            <a:extLst>
              <a:ext uri="{FF2B5EF4-FFF2-40B4-BE49-F238E27FC236}">
                <a16:creationId xmlns:a16="http://schemas.microsoft.com/office/drawing/2014/main" id="{64F1C823-1FB7-4C39-BD1A-6FEC14757FC1}"/>
              </a:ext>
            </a:extLst>
          </p:cNvPr>
          <p:cNvCxnSpPr>
            <a:cxnSpLocks/>
            <a:stCxn id="16" idx="3"/>
          </p:cNvCxnSpPr>
          <p:nvPr/>
        </p:nvCxnSpPr>
        <p:spPr>
          <a:xfrm flipV="1">
            <a:off x="1084100" y="6218313"/>
            <a:ext cx="527504" cy="92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41D8AD8-8738-4A7E-B68F-01E8229C37DC}"/>
              </a:ext>
            </a:extLst>
          </p:cNvPr>
          <p:cNvSpPr txBox="1"/>
          <p:nvPr/>
        </p:nvSpPr>
        <p:spPr>
          <a:xfrm>
            <a:off x="10313742" y="5454417"/>
            <a:ext cx="1812021" cy="276999"/>
          </a:xfrm>
          <a:prstGeom prst="rect">
            <a:avLst/>
          </a:prstGeom>
          <a:noFill/>
        </p:spPr>
        <p:txBody>
          <a:bodyPr wrap="square">
            <a:spAutoFit/>
          </a:bodyPr>
          <a:lstStyle/>
          <a:p>
            <a:pPr algn="r"/>
            <a:r>
              <a:rPr lang="en-US" sz="1200" dirty="0"/>
              <a:t>Order progress indicator</a:t>
            </a:r>
          </a:p>
        </p:txBody>
      </p:sp>
      <p:sp>
        <p:nvSpPr>
          <p:cNvPr id="19" name="TextBox 18">
            <a:extLst>
              <a:ext uri="{FF2B5EF4-FFF2-40B4-BE49-F238E27FC236}">
                <a16:creationId xmlns:a16="http://schemas.microsoft.com/office/drawing/2014/main" id="{ACC081A6-7BBD-4FF9-87C6-7AA5C7CE3254}"/>
              </a:ext>
            </a:extLst>
          </p:cNvPr>
          <p:cNvSpPr txBox="1"/>
          <p:nvPr/>
        </p:nvSpPr>
        <p:spPr>
          <a:xfrm>
            <a:off x="10511406" y="6015555"/>
            <a:ext cx="1350627" cy="646331"/>
          </a:xfrm>
          <a:prstGeom prst="rect">
            <a:avLst/>
          </a:prstGeom>
          <a:noFill/>
        </p:spPr>
        <p:txBody>
          <a:bodyPr wrap="square">
            <a:spAutoFit/>
          </a:bodyPr>
          <a:lstStyle/>
          <a:p>
            <a:r>
              <a:rPr lang="en-US" sz="1200" dirty="0"/>
              <a:t>"Next" button for proceeding with the order</a:t>
            </a:r>
          </a:p>
        </p:txBody>
      </p:sp>
      <p:cxnSp>
        <p:nvCxnSpPr>
          <p:cNvPr id="20" name="Straight Arrow Connector 19">
            <a:extLst>
              <a:ext uri="{FF2B5EF4-FFF2-40B4-BE49-F238E27FC236}">
                <a16:creationId xmlns:a16="http://schemas.microsoft.com/office/drawing/2014/main" id="{108CA073-E5F2-4800-AC63-9118443A1171}"/>
              </a:ext>
            </a:extLst>
          </p:cNvPr>
          <p:cNvCxnSpPr>
            <a:cxnSpLocks/>
            <a:stCxn id="19" idx="1"/>
          </p:cNvCxnSpPr>
          <p:nvPr/>
        </p:nvCxnSpPr>
        <p:spPr>
          <a:xfrm flipH="1" flipV="1">
            <a:off x="9986213" y="6218313"/>
            <a:ext cx="525193" cy="120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B80BE7-0F2F-453A-A2FF-A942CDA665F4}"/>
              </a:ext>
            </a:extLst>
          </p:cNvPr>
          <p:cNvCxnSpPr>
            <a:cxnSpLocks/>
            <a:stCxn id="18" idx="1"/>
          </p:cNvCxnSpPr>
          <p:nvPr/>
        </p:nvCxnSpPr>
        <p:spPr>
          <a:xfrm flipH="1">
            <a:off x="8003097" y="5592917"/>
            <a:ext cx="2310645" cy="653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036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A6FFC4-F9AC-42FF-BBFF-954A6F07C970}"/>
              </a:ext>
            </a:extLst>
          </p:cNvPr>
          <p:cNvPicPr>
            <a:picLocks noChangeAspect="1"/>
          </p:cNvPicPr>
          <p:nvPr/>
        </p:nvPicPr>
        <p:blipFill>
          <a:blip r:embed="rId2"/>
          <a:stretch>
            <a:fillRect/>
          </a:stretch>
        </p:blipFill>
        <p:spPr>
          <a:xfrm>
            <a:off x="1146205" y="611612"/>
            <a:ext cx="9016721" cy="6246388"/>
          </a:xfrm>
          <a:prstGeom prst="rect">
            <a:avLst/>
          </a:prstGeom>
        </p:spPr>
      </p:pic>
      <p:sp>
        <p:nvSpPr>
          <p:cNvPr id="4" name="TextBox 3">
            <a:extLst>
              <a:ext uri="{FF2B5EF4-FFF2-40B4-BE49-F238E27FC236}">
                <a16:creationId xmlns:a16="http://schemas.microsoft.com/office/drawing/2014/main" id="{6AAE5E12-2B53-44D5-BCE3-070F6F1D97B4}"/>
              </a:ext>
            </a:extLst>
          </p:cNvPr>
          <p:cNvSpPr txBox="1"/>
          <p:nvPr/>
        </p:nvSpPr>
        <p:spPr>
          <a:xfrm>
            <a:off x="10713513" y="2459317"/>
            <a:ext cx="1350627" cy="1015663"/>
          </a:xfrm>
          <a:prstGeom prst="rect">
            <a:avLst/>
          </a:prstGeom>
          <a:noFill/>
        </p:spPr>
        <p:txBody>
          <a:bodyPr wrap="square">
            <a:spAutoFit/>
          </a:bodyPr>
          <a:lstStyle/>
          <a:p>
            <a:r>
              <a:rPr lang="en-US" sz="1200" dirty="0"/>
              <a:t>Payment Type Selection:</a:t>
            </a:r>
          </a:p>
          <a:p>
            <a:r>
              <a:rPr lang="en-US" sz="1200" dirty="0"/>
              <a:t>Credit Card / Points from Account</a:t>
            </a:r>
            <a:endParaRPr lang="he-IL" sz="1200" dirty="0"/>
          </a:p>
        </p:txBody>
      </p:sp>
      <p:cxnSp>
        <p:nvCxnSpPr>
          <p:cNvPr id="5" name="Straight Arrow Connector 4">
            <a:extLst>
              <a:ext uri="{FF2B5EF4-FFF2-40B4-BE49-F238E27FC236}">
                <a16:creationId xmlns:a16="http://schemas.microsoft.com/office/drawing/2014/main" id="{55482C03-6AD1-4D0A-9723-7D01162886EA}"/>
              </a:ext>
            </a:extLst>
          </p:cNvPr>
          <p:cNvCxnSpPr>
            <a:cxnSpLocks/>
            <a:stCxn id="4" idx="1"/>
          </p:cNvCxnSpPr>
          <p:nvPr/>
        </p:nvCxnSpPr>
        <p:spPr>
          <a:xfrm flipH="1" flipV="1">
            <a:off x="8733711" y="2718727"/>
            <a:ext cx="1979802" cy="248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CCEBD6-B224-4D3D-B95E-FFE702AC8A43}"/>
              </a:ext>
            </a:extLst>
          </p:cNvPr>
          <p:cNvSpPr txBox="1"/>
          <p:nvPr/>
        </p:nvSpPr>
        <p:spPr>
          <a:xfrm>
            <a:off x="9986213" y="3659646"/>
            <a:ext cx="2147582" cy="1200329"/>
          </a:xfrm>
          <a:prstGeom prst="rect">
            <a:avLst/>
          </a:prstGeom>
          <a:noFill/>
        </p:spPr>
        <p:txBody>
          <a:bodyPr wrap="square">
            <a:spAutoFit/>
          </a:bodyPr>
          <a:lstStyle/>
          <a:p>
            <a:r>
              <a:rPr lang="en-US" sz="1200" dirty="0"/>
              <a:t>Order Summary:</a:t>
            </a:r>
          </a:p>
          <a:p>
            <a:endParaRPr lang="en-US" sz="1200" dirty="0"/>
          </a:p>
          <a:p>
            <a:r>
              <a:rPr lang="en-US" sz="1200" dirty="0"/>
              <a:t>1.Initial Order Price</a:t>
            </a:r>
          </a:p>
          <a:p>
            <a:r>
              <a:rPr lang="en-US" sz="1200" dirty="0"/>
              <a:t>2.Discount Amount (0 if none)</a:t>
            </a:r>
          </a:p>
          <a:p>
            <a:r>
              <a:rPr lang="en-US" sz="1200" dirty="0"/>
              <a:t>3.Shipping Cost (0 if none)</a:t>
            </a:r>
          </a:p>
          <a:p>
            <a:r>
              <a:rPr lang="en-US" sz="1200" dirty="0"/>
              <a:t>4.Final Price</a:t>
            </a:r>
            <a:endParaRPr lang="he-IL" sz="1200" dirty="0"/>
          </a:p>
        </p:txBody>
      </p:sp>
      <p:cxnSp>
        <p:nvCxnSpPr>
          <p:cNvPr id="7" name="Straight Arrow Connector 6">
            <a:extLst>
              <a:ext uri="{FF2B5EF4-FFF2-40B4-BE49-F238E27FC236}">
                <a16:creationId xmlns:a16="http://schemas.microsoft.com/office/drawing/2014/main" id="{C6484AD3-122A-46FA-9DD6-1228723AB1DA}"/>
              </a:ext>
            </a:extLst>
          </p:cNvPr>
          <p:cNvCxnSpPr>
            <a:cxnSpLocks/>
            <a:stCxn id="6" idx="1"/>
          </p:cNvCxnSpPr>
          <p:nvPr/>
        </p:nvCxnSpPr>
        <p:spPr>
          <a:xfrm flipH="1" flipV="1">
            <a:off x="9102055" y="4087481"/>
            <a:ext cx="884158" cy="172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0DE5E1-6231-427B-98C8-B9071EEE02C5}"/>
              </a:ext>
            </a:extLst>
          </p:cNvPr>
          <p:cNvSpPr txBox="1"/>
          <p:nvPr/>
        </p:nvSpPr>
        <p:spPr>
          <a:xfrm>
            <a:off x="83890" y="5895148"/>
            <a:ext cx="1000210" cy="830997"/>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Return to Home Page - Customer Window</a:t>
            </a:r>
            <a:endParaRPr lang="LID4096" sz="1200" dirty="0"/>
          </a:p>
        </p:txBody>
      </p:sp>
      <p:cxnSp>
        <p:nvCxnSpPr>
          <p:cNvPr id="9" name="Straight Arrow Connector 8">
            <a:extLst>
              <a:ext uri="{FF2B5EF4-FFF2-40B4-BE49-F238E27FC236}">
                <a16:creationId xmlns:a16="http://schemas.microsoft.com/office/drawing/2014/main" id="{F939B992-1B1A-408E-84F3-072AC99442F4}"/>
              </a:ext>
            </a:extLst>
          </p:cNvPr>
          <p:cNvCxnSpPr>
            <a:cxnSpLocks/>
            <a:stCxn id="8" idx="3"/>
          </p:cNvCxnSpPr>
          <p:nvPr/>
        </p:nvCxnSpPr>
        <p:spPr>
          <a:xfrm flipV="1">
            <a:off x="1084100" y="6218313"/>
            <a:ext cx="527504" cy="92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23B09-3BCE-4CA4-82E2-93D811715058}"/>
              </a:ext>
            </a:extLst>
          </p:cNvPr>
          <p:cNvSpPr txBox="1"/>
          <p:nvPr/>
        </p:nvSpPr>
        <p:spPr>
          <a:xfrm>
            <a:off x="10313742" y="5454417"/>
            <a:ext cx="1812021" cy="276999"/>
          </a:xfrm>
          <a:prstGeom prst="rect">
            <a:avLst/>
          </a:prstGeom>
          <a:noFill/>
        </p:spPr>
        <p:txBody>
          <a:bodyPr wrap="square">
            <a:spAutoFit/>
          </a:bodyPr>
          <a:lstStyle/>
          <a:p>
            <a:pPr algn="r"/>
            <a:r>
              <a:rPr lang="en-US" sz="1200" dirty="0"/>
              <a:t>Order progress indicator</a:t>
            </a:r>
          </a:p>
        </p:txBody>
      </p:sp>
      <p:sp>
        <p:nvSpPr>
          <p:cNvPr id="11" name="TextBox 10">
            <a:extLst>
              <a:ext uri="{FF2B5EF4-FFF2-40B4-BE49-F238E27FC236}">
                <a16:creationId xmlns:a16="http://schemas.microsoft.com/office/drawing/2014/main" id="{A57B8C8C-FAB1-46FA-A10E-1FC386E48887}"/>
              </a:ext>
            </a:extLst>
          </p:cNvPr>
          <p:cNvSpPr txBox="1"/>
          <p:nvPr/>
        </p:nvSpPr>
        <p:spPr>
          <a:xfrm>
            <a:off x="10511406" y="6015555"/>
            <a:ext cx="1350627" cy="646331"/>
          </a:xfrm>
          <a:prstGeom prst="rect">
            <a:avLst/>
          </a:prstGeom>
          <a:noFill/>
        </p:spPr>
        <p:txBody>
          <a:bodyPr wrap="square">
            <a:spAutoFit/>
          </a:bodyPr>
          <a:lstStyle/>
          <a:p>
            <a:r>
              <a:rPr lang="en-US" sz="1200" dirty="0"/>
              <a:t>"Next" button for proceeding with the order</a:t>
            </a:r>
          </a:p>
        </p:txBody>
      </p:sp>
      <p:cxnSp>
        <p:nvCxnSpPr>
          <p:cNvPr id="12" name="Straight Arrow Connector 11">
            <a:extLst>
              <a:ext uri="{FF2B5EF4-FFF2-40B4-BE49-F238E27FC236}">
                <a16:creationId xmlns:a16="http://schemas.microsoft.com/office/drawing/2014/main" id="{C328D66F-2FD4-4037-8DD5-F1F6BA938949}"/>
              </a:ext>
            </a:extLst>
          </p:cNvPr>
          <p:cNvCxnSpPr>
            <a:cxnSpLocks/>
            <a:stCxn id="11" idx="1"/>
          </p:cNvCxnSpPr>
          <p:nvPr/>
        </p:nvCxnSpPr>
        <p:spPr>
          <a:xfrm flipH="1" flipV="1">
            <a:off x="10100345" y="6218313"/>
            <a:ext cx="411061" cy="120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7A5E5AD-4C08-49D6-9DA6-61BB79DBD765}"/>
              </a:ext>
            </a:extLst>
          </p:cNvPr>
          <p:cNvCxnSpPr>
            <a:cxnSpLocks/>
            <a:stCxn id="10" idx="1"/>
          </p:cNvCxnSpPr>
          <p:nvPr/>
        </p:nvCxnSpPr>
        <p:spPr>
          <a:xfrm flipH="1">
            <a:off x="8003097" y="5592917"/>
            <a:ext cx="2310645" cy="653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92542BD-161E-4477-8D6D-4520847F25B7}"/>
              </a:ext>
            </a:extLst>
          </p:cNvPr>
          <p:cNvSpPr txBox="1"/>
          <p:nvPr/>
        </p:nvSpPr>
        <p:spPr>
          <a:xfrm>
            <a:off x="2446986" y="117090"/>
            <a:ext cx="6967470" cy="461665"/>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Payment Window - Choosing Points Option - Customer</a:t>
            </a:r>
          </a:p>
        </p:txBody>
      </p:sp>
      <p:sp>
        <p:nvSpPr>
          <p:cNvPr id="17" name="TextBox 16">
            <a:extLst>
              <a:ext uri="{FF2B5EF4-FFF2-40B4-BE49-F238E27FC236}">
                <a16:creationId xmlns:a16="http://schemas.microsoft.com/office/drawing/2014/main" id="{589AF703-5675-4A4E-A46E-397F3EBA8929}"/>
              </a:ext>
            </a:extLst>
          </p:cNvPr>
          <p:cNvSpPr txBox="1"/>
          <p:nvPr/>
        </p:nvSpPr>
        <p:spPr>
          <a:xfrm>
            <a:off x="595618" y="3563865"/>
            <a:ext cx="2147582" cy="1384995"/>
          </a:xfrm>
          <a:prstGeom prst="rect">
            <a:avLst/>
          </a:prstGeom>
          <a:noFill/>
        </p:spPr>
        <p:txBody>
          <a:bodyPr wrap="square">
            <a:spAutoFit/>
          </a:bodyPr>
          <a:lstStyle/>
          <a:p>
            <a:r>
              <a:rPr lang="en-US" sz="1200" dirty="0"/>
              <a:t>Payment Dialog with Points in the Account:</a:t>
            </a:r>
          </a:p>
          <a:p>
            <a:endParaRPr lang="en-US" sz="1200" dirty="0"/>
          </a:p>
          <a:p>
            <a:r>
              <a:rPr lang="en-US" sz="1200" dirty="0"/>
              <a:t>1.Accumulated points until now</a:t>
            </a:r>
          </a:p>
          <a:p>
            <a:r>
              <a:rPr lang="en-US" sz="1200" dirty="0"/>
              <a:t>2.Points remaining after deducting the bill</a:t>
            </a:r>
            <a:endParaRPr lang="he-IL" sz="1200" dirty="0"/>
          </a:p>
        </p:txBody>
      </p:sp>
      <p:cxnSp>
        <p:nvCxnSpPr>
          <p:cNvPr id="18" name="Straight Arrow Connector 17">
            <a:extLst>
              <a:ext uri="{FF2B5EF4-FFF2-40B4-BE49-F238E27FC236}">
                <a16:creationId xmlns:a16="http://schemas.microsoft.com/office/drawing/2014/main" id="{2D4F6719-9379-4140-A22C-32647CBF170E}"/>
              </a:ext>
            </a:extLst>
          </p:cNvPr>
          <p:cNvCxnSpPr>
            <a:cxnSpLocks/>
            <a:stCxn id="17" idx="3"/>
          </p:cNvCxnSpPr>
          <p:nvPr/>
        </p:nvCxnSpPr>
        <p:spPr>
          <a:xfrm flipV="1">
            <a:off x="2743200" y="4010932"/>
            <a:ext cx="817410" cy="245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994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C6234A-004C-469A-9B55-2F02EA39F02E}"/>
              </a:ext>
            </a:extLst>
          </p:cNvPr>
          <p:cNvPicPr>
            <a:picLocks noChangeAspect="1"/>
          </p:cNvPicPr>
          <p:nvPr/>
        </p:nvPicPr>
        <p:blipFill>
          <a:blip r:embed="rId2"/>
          <a:stretch>
            <a:fillRect/>
          </a:stretch>
        </p:blipFill>
        <p:spPr>
          <a:xfrm>
            <a:off x="646496" y="608094"/>
            <a:ext cx="9076345" cy="6249906"/>
          </a:xfrm>
          <a:prstGeom prst="rect">
            <a:avLst/>
          </a:prstGeom>
        </p:spPr>
      </p:pic>
      <p:sp>
        <p:nvSpPr>
          <p:cNvPr id="4" name="TextBox 3">
            <a:extLst>
              <a:ext uri="{FF2B5EF4-FFF2-40B4-BE49-F238E27FC236}">
                <a16:creationId xmlns:a16="http://schemas.microsoft.com/office/drawing/2014/main" id="{870178AC-0B2C-4455-AA0A-35D399DF5D87}"/>
              </a:ext>
            </a:extLst>
          </p:cNvPr>
          <p:cNvSpPr txBox="1"/>
          <p:nvPr/>
        </p:nvSpPr>
        <p:spPr>
          <a:xfrm>
            <a:off x="3473262" y="96122"/>
            <a:ext cx="5245475" cy="1200329"/>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Order Confirmation Window - Customer</a:t>
            </a:r>
          </a:p>
          <a:p>
            <a:endParaRPr lang="en-US" sz="2400" b="0" cap="none" spc="0" dirty="0">
              <a:ln w="0"/>
              <a:solidFill>
                <a:schemeClr val="tx1"/>
              </a:solidFill>
              <a:effectLst>
                <a:outerShdw blurRad="38100" dist="19050" dir="2700000" algn="tl" rotWithShape="0">
                  <a:schemeClr val="dk1">
                    <a:alpha val="40000"/>
                  </a:schemeClr>
                </a:outerShdw>
              </a:effectLst>
            </a:endParaRPr>
          </a:p>
          <a:p>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9B0C60E3-65D5-4210-AB58-ACBD8B19D2B2}"/>
              </a:ext>
            </a:extLst>
          </p:cNvPr>
          <p:cNvSpPr txBox="1"/>
          <p:nvPr/>
        </p:nvSpPr>
        <p:spPr>
          <a:xfrm>
            <a:off x="9722841" y="2236520"/>
            <a:ext cx="2370606" cy="1200329"/>
          </a:xfrm>
          <a:prstGeom prst="rect">
            <a:avLst/>
          </a:prstGeom>
          <a:noFill/>
        </p:spPr>
        <p:txBody>
          <a:bodyPr wrap="square">
            <a:spAutoFit/>
          </a:bodyPr>
          <a:lstStyle/>
          <a:p>
            <a:r>
              <a:rPr lang="en-US" sz="1200" dirty="0"/>
              <a:t>After filling in all the required details we've seen in the previous tabs, the order is sent for approval to the administrator. Additionally, the customer is notified about the order processing.</a:t>
            </a:r>
            <a:endParaRPr lang="he-IL" sz="1200" dirty="0"/>
          </a:p>
        </p:txBody>
      </p:sp>
      <p:sp>
        <p:nvSpPr>
          <p:cNvPr id="6" name="TextBox 5">
            <a:extLst>
              <a:ext uri="{FF2B5EF4-FFF2-40B4-BE49-F238E27FC236}">
                <a16:creationId xmlns:a16="http://schemas.microsoft.com/office/drawing/2014/main" id="{FF6436FD-B691-4D07-BDCB-25F1972EBCC3}"/>
              </a:ext>
            </a:extLst>
          </p:cNvPr>
          <p:cNvSpPr txBox="1"/>
          <p:nvPr/>
        </p:nvSpPr>
        <p:spPr>
          <a:xfrm>
            <a:off x="10194877" y="4117022"/>
            <a:ext cx="1653686" cy="1015663"/>
          </a:xfrm>
          <a:prstGeom prst="rect">
            <a:avLst/>
          </a:prstGeom>
          <a:noFill/>
        </p:spPr>
        <p:txBody>
          <a:bodyPr wrap="square">
            <a:spAutoFit/>
          </a:bodyPr>
          <a:lstStyle/>
          <a:p>
            <a:r>
              <a:rPr lang="en-US" sz="1200" dirty="0"/>
              <a:t>When the administrator approves an order, a notification symbol will appear on the notification icon.</a:t>
            </a:r>
          </a:p>
        </p:txBody>
      </p:sp>
      <p:sp>
        <p:nvSpPr>
          <p:cNvPr id="7" name="Oval 6">
            <a:extLst>
              <a:ext uri="{FF2B5EF4-FFF2-40B4-BE49-F238E27FC236}">
                <a16:creationId xmlns:a16="http://schemas.microsoft.com/office/drawing/2014/main" id="{AAC8C806-6524-4C49-A7F0-8287B82702CD}"/>
              </a:ext>
            </a:extLst>
          </p:cNvPr>
          <p:cNvSpPr/>
          <p:nvPr/>
        </p:nvSpPr>
        <p:spPr>
          <a:xfrm>
            <a:off x="7606159" y="696287"/>
            <a:ext cx="218112" cy="2181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Arrow Connector 7">
            <a:extLst>
              <a:ext uri="{FF2B5EF4-FFF2-40B4-BE49-F238E27FC236}">
                <a16:creationId xmlns:a16="http://schemas.microsoft.com/office/drawing/2014/main" id="{E812457E-ABD1-451F-B836-8F7471528452}"/>
              </a:ext>
            </a:extLst>
          </p:cNvPr>
          <p:cNvCxnSpPr>
            <a:cxnSpLocks/>
          </p:cNvCxnSpPr>
          <p:nvPr/>
        </p:nvCxnSpPr>
        <p:spPr>
          <a:xfrm flipH="1" flipV="1">
            <a:off x="7824271" y="1233182"/>
            <a:ext cx="2370606" cy="336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395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C8273B-ADF9-4DF8-A82D-880FA8595A99}"/>
              </a:ext>
            </a:extLst>
          </p:cNvPr>
          <p:cNvSpPr/>
          <p:nvPr/>
        </p:nvSpPr>
        <p:spPr>
          <a:xfrm>
            <a:off x="586699" y="1884671"/>
            <a:ext cx="11214032" cy="2215991"/>
          </a:xfrm>
          <a:prstGeom prst="rect">
            <a:avLst/>
          </a:prstGeom>
          <a:noFill/>
        </p:spPr>
        <p:txBody>
          <a:bodyPr wrap="none" lIns="91440" tIns="45720" rIns="91440" bIns="45720">
            <a:spAutoFit/>
          </a:bodyPr>
          <a:lstStyle/>
          <a:p>
            <a:pPr algn="ctr"/>
            <a:r>
              <a:rPr lang="en-US" sz="13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Report Screens</a:t>
            </a:r>
          </a:p>
        </p:txBody>
      </p:sp>
    </p:spTree>
    <p:extLst>
      <p:ext uri="{BB962C8B-B14F-4D97-AF65-F5344CB8AC3E}">
        <p14:creationId xmlns:p14="http://schemas.microsoft.com/office/powerpoint/2010/main" val="3746703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957A7-5782-45E6-8EE2-6C360E5F6DE3}"/>
              </a:ext>
            </a:extLst>
          </p:cNvPr>
          <p:cNvPicPr>
            <a:picLocks noChangeAspect="1"/>
          </p:cNvPicPr>
          <p:nvPr/>
        </p:nvPicPr>
        <p:blipFill>
          <a:blip r:embed="rId2"/>
          <a:stretch>
            <a:fillRect/>
          </a:stretch>
        </p:blipFill>
        <p:spPr>
          <a:xfrm>
            <a:off x="1315517" y="643217"/>
            <a:ext cx="8951979" cy="6214783"/>
          </a:xfrm>
          <a:prstGeom prst="rect">
            <a:avLst/>
          </a:prstGeom>
        </p:spPr>
      </p:pic>
      <p:sp>
        <p:nvSpPr>
          <p:cNvPr id="4" name="TextBox 3">
            <a:extLst>
              <a:ext uri="{FF2B5EF4-FFF2-40B4-BE49-F238E27FC236}">
                <a16:creationId xmlns:a16="http://schemas.microsoft.com/office/drawing/2014/main" id="{A1E4C456-074B-4D07-B710-CD1120D4D496}"/>
              </a:ext>
            </a:extLst>
          </p:cNvPr>
          <p:cNvSpPr txBox="1"/>
          <p:nvPr/>
        </p:nvSpPr>
        <p:spPr>
          <a:xfrm>
            <a:off x="10601779" y="789336"/>
            <a:ext cx="1426154" cy="830997"/>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Tools Window - Always displayed throughout all interactions</a:t>
            </a:r>
          </a:p>
        </p:txBody>
      </p:sp>
      <p:sp>
        <p:nvSpPr>
          <p:cNvPr id="5" name="TextBox 4">
            <a:extLst>
              <a:ext uri="{FF2B5EF4-FFF2-40B4-BE49-F238E27FC236}">
                <a16:creationId xmlns:a16="http://schemas.microsoft.com/office/drawing/2014/main" id="{7C8A0F2A-E7BF-4C87-BE09-E72AE072F716}"/>
              </a:ext>
            </a:extLst>
          </p:cNvPr>
          <p:cNvSpPr txBox="1"/>
          <p:nvPr/>
        </p:nvSpPr>
        <p:spPr>
          <a:xfrm>
            <a:off x="0" y="1494390"/>
            <a:ext cx="1285264" cy="1015663"/>
          </a:xfrm>
          <a:prstGeom prst="rect">
            <a:avLst/>
          </a:prstGeom>
          <a:noFill/>
        </p:spPr>
        <p:txBody>
          <a:bodyPr wrap="square">
            <a:spAutoFit/>
          </a:bodyPr>
          <a:lstStyle/>
          <a:p>
            <a:r>
              <a:rPr lang="en-US" sz="1200" dirty="0">
                <a:ln w="0"/>
                <a:effectLst>
                  <a:outerShdw blurRad="38100" dist="19050" dir="2700000" algn="tl" rotWithShape="0">
                    <a:schemeClr val="dk1">
                      <a:alpha val="40000"/>
                    </a:schemeClr>
                  </a:outerShdw>
                </a:effectLst>
              </a:rPr>
              <a:t>Administrator Menu Window - Always displayed throughout all interactions</a:t>
            </a:r>
          </a:p>
        </p:txBody>
      </p:sp>
      <p:cxnSp>
        <p:nvCxnSpPr>
          <p:cNvPr id="6" name="Straight Arrow Connector 5">
            <a:extLst>
              <a:ext uri="{FF2B5EF4-FFF2-40B4-BE49-F238E27FC236}">
                <a16:creationId xmlns:a16="http://schemas.microsoft.com/office/drawing/2014/main" id="{DE661CB0-0402-421F-AD05-0A17394CD5B9}"/>
              </a:ext>
            </a:extLst>
          </p:cNvPr>
          <p:cNvCxnSpPr>
            <a:cxnSpLocks/>
            <a:stCxn id="4" idx="1"/>
          </p:cNvCxnSpPr>
          <p:nvPr/>
        </p:nvCxnSpPr>
        <p:spPr>
          <a:xfrm flipH="1" flipV="1">
            <a:off x="10024844" y="789336"/>
            <a:ext cx="576935" cy="415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BC43135-7E25-46E6-9837-6907B3D1E337}"/>
              </a:ext>
            </a:extLst>
          </p:cNvPr>
          <p:cNvCxnSpPr>
            <a:cxnSpLocks/>
            <a:stCxn id="5" idx="3"/>
          </p:cNvCxnSpPr>
          <p:nvPr/>
        </p:nvCxnSpPr>
        <p:spPr>
          <a:xfrm flipV="1">
            <a:off x="1285264" y="1845578"/>
            <a:ext cx="320336" cy="15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AB7E7EF-FCA3-4C87-8B16-F96793C6AB00}"/>
              </a:ext>
            </a:extLst>
          </p:cNvPr>
          <p:cNvSpPr txBox="1"/>
          <p:nvPr/>
        </p:nvSpPr>
        <p:spPr>
          <a:xfrm>
            <a:off x="10601779" y="3165198"/>
            <a:ext cx="1285264" cy="1200329"/>
          </a:xfrm>
          <a:prstGeom prst="rect">
            <a:avLst/>
          </a:prstGeom>
          <a:noFill/>
        </p:spPr>
        <p:txBody>
          <a:bodyPr wrap="square">
            <a:spAutoFit/>
          </a:bodyPr>
          <a:lstStyle/>
          <a:p>
            <a:r>
              <a:rPr lang="en-US" sz="1200" dirty="0">
                <a:ln w="0"/>
                <a:effectLst>
                  <a:outerShdw blurRad="38100" dist="19050" dir="2700000" algn="tl" rotWithShape="0">
                    <a:schemeClr val="dk1">
                      <a:alpha val="40000"/>
                    </a:schemeClr>
                  </a:outerShdw>
                </a:effectLst>
              </a:rPr>
              <a:t>Dynamic Window - This window will load the relevant interaction each time.</a:t>
            </a:r>
          </a:p>
        </p:txBody>
      </p:sp>
      <p:cxnSp>
        <p:nvCxnSpPr>
          <p:cNvPr id="9" name="Straight Arrow Connector 8">
            <a:extLst>
              <a:ext uri="{FF2B5EF4-FFF2-40B4-BE49-F238E27FC236}">
                <a16:creationId xmlns:a16="http://schemas.microsoft.com/office/drawing/2014/main" id="{F1D6715D-3A34-47D2-A1ED-CB4380341787}"/>
              </a:ext>
            </a:extLst>
          </p:cNvPr>
          <p:cNvCxnSpPr>
            <a:cxnSpLocks/>
            <a:stCxn id="8" idx="1"/>
          </p:cNvCxnSpPr>
          <p:nvPr/>
        </p:nvCxnSpPr>
        <p:spPr>
          <a:xfrm flipH="1" flipV="1">
            <a:off x="9538283" y="2709644"/>
            <a:ext cx="1063496" cy="105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E7B130-B013-4443-9FB8-7D1F50D6A140}"/>
              </a:ext>
            </a:extLst>
          </p:cNvPr>
          <p:cNvSpPr txBox="1"/>
          <p:nvPr/>
        </p:nvSpPr>
        <p:spPr>
          <a:xfrm>
            <a:off x="3281514" y="104279"/>
            <a:ext cx="5019983" cy="461665"/>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Home Page Window - Administrator</a:t>
            </a:r>
          </a:p>
        </p:txBody>
      </p:sp>
    </p:spTree>
    <p:extLst>
      <p:ext uri="{BB962C8B-B14F-4D97-AF65-F5344CB8AC3E}">
        <p14:creationId xmlns:p14="http://schemas.microsoft.com/office/powerpoint/2010/main" val="3809029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957A7-5782-45E6-8EE2-6C360E5F6DE3}"/>
              </a:ext>
            </a:extLst>
          </p:cNvPr>
          <p:cNvPicPr>
            <a:picLocks noChangeAspect="1"/>
          </p:cNvPicPr>
          <p:nvPr/>
        </p:nvPicPr>
        <p:blipFill>
          <a:blip r:embed="rId2"/>
          <a:stretch>
            <a:fillRect/>
          </a:stretch>
        </p:blipFill>
        <p:spPr>
          <a:xfrm>
            <a:off x="1315517" y="643217"/>
            <a:ext cx="8951979" cy="6214783"/>
          </a:xfrm>
          <a:prstGeom prst="rect">
            <a:avLst/>
          </a:prstGeom>
        </p:spPr>
      </p:pic>
      <p:sp>
        <p:nvSpPr>
          <p:cNvPr id="10" name="TextBox 9">
            <a:extLst>
              <a:ext uri="{FF2B5EF4-FFF2-40B4-BE49-F238E27FC236}">
                <a16:creationId xmlns:a16="http://schemas.microsoft.com/office/drawing/2014/main" id="{74E7B130-B013-4443-9FB8-7D1F50D6A140}"/>
              </a:ext>
            </a:extLst>
          </p:cNvPr>
          <p:cNvSpPr txBox="1"/>
          <p:nvPr/>
        </p:nvSpPr>
        <p:spPr>
          <a:xfrm>
            <a:off x="3253218" y="74959"/>
            <a:ext cx="4911687" cy="2308324"/>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Home Page Window - Administrator</a:t>
            </a:r>
          </a:p>
          <a:p>
            <a:endParaRPr lang="en-US" sz="2400" b="0" cap="none" spc="0" dirty="0">
              <a:ln w="0"/>
              <a:solidFill>
                <a:schemeClr val="tx1"/>
              </a:solidFill>
              <a:effectLst>
                <a:outerShdw blurRad="38100" dist="19050" dir="2700000" algn="tl" rotWithShape="0">
                  <a:schemeClr val="dk1">
                    <a:alpha val="40000"/>
                  </a:schemeClr>
                </a:outerShdw>
              </a:effectLst>
            </a:endParaRPr>
          </a:p>
          <a:p>
            <a:endParaRPr lang="en-US" sz="2400" b="0" cap="none" spc="0" dirty="0">
              <a:ln w="0"/>
              <a:solidFill>
                <a:schemeClr val="tx1"/>
              </a:solidFill>
              <a:effectLst>
                <a:outerShdw blurRad="38100" dist="19050" dir="2700000" algn="tl" rotWithShape="0">
                  <a:schemeClr val="dk1">
                    <a:alpha val="40000"/>
                  </a:schemeClr>
                </a:outerShdw>
              </a:effectLst>
            </a:endParaRPr>
          </a:p>
          <a:p>
            <a:endParaRPr lang="en-US" sz="2400" b="0" cap="none" spc="0" dirty="0">
              <a:ln w="0"/>
              <a:solidFill>
                <a:schemeClr val="tx1"/>
              </a:solidFill>
              <a:effectLst>
                <a:outerShdw blurRad="38100" dist="19050" dir="2700000" algn="tl" rotWithShape="0">
                  <a:schemeClr val="dk1">
                    <a:alpha val="40000"/>
                  </a:schemeClr>
                </a:outerShdw>
              </a:effectLst>
            </a:endParaRPr>
          </a:p>
          <a:p>
            <a:endParaRPr lang="en-US" sz="2400" b="0" cap="none" spc="0" dirty="0">
              <a:ln w="0"/>
              <a:solidFill>
                <a:schemeClr val="tx1"/>
              </a:solidFill>
              <a:effectLst>
                <a:outerShdw blurRad="38100" dist="19050" dir="2700000" algn="tl" rotWithShape="0">
                  <a:schemeClr val="dk1">
                    <a:alpha val="40000"/>
                  </a:schemeClr>
                </a:outerShdw>
              </a:effectLst>
            </a:endParaRPr>
          </a:p>
          <a:p>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DA062A39-227B-4C5E-8CD1-139B2718196B}"/>
              </a:ext>
            </a:extLst>
          </p:cNvPr>
          <p:cNvSpPr txBox="1"/>
          <p:nvPr/>
        </p:nvSpPr>
        <p:spPr>
          <a:xfrm>
            <a:off x="399369" y="356122"/>
            <a:ext cx="1832296" cy="461665"/>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Button for Home Page Window - Administrator</a:t>
            </a:r>
          </a:p>
        </p:txBody>
      </p:sp>
      <p:sp>
        <p:nvSpPr>
          <p:cNvPr id="13" name="TextBox 12">
            <a:extLst>
              <a:ext uri="{FF2B5EF4-FFF2-40B4-BE49-F238E27FC236}">
                <a16:creationId xmlns:a16="http://schemas.microsoft.com/office/drawing/2014/main" id="{20D529A0-77B0-4BBF-8C11-B05EB6EB53DB}"/>
              </a:ext>
            </a:extLst>
          </p:cNvPr>
          <p:cNvSpPr txBox="1"/>
          <p:nvPr/>
        </p:nvSpPr>
        <p:spPr>
          <a:xfrm>
            <a:off x="7778755" y="71091"/>
            <a:ext cx="2391223" cy="830997"/>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Notification Icon - When there is a notification for the customer (such as order confirmation), a red circle will appear above this icon.</a:t>
            </a:r>
            <a:endParaRPr lang="LID4096" sz="1200" dirty="0"/>
          </a:p>
        </p:txBody>
      </p:sp>
      <p:sp>
        <p:nvSpPr>
          <p:cNvPr id="14" name="TextBox 13">
            <a:extLst>
              <a:ext uri="{FF2B5EF4-FFF2-40B4-BE49-F238E27FC236}">
                <a16:creationId xmlns:a16="http://schemas.microsoft.com/office/drawing/2014/main" id="{0FCAC0E3-80D6-45A3-9BBB-D8A4A6CB4170}"/>
              </a:ext>
            </a:extLst>
          </p:cNvPr>
          <p:cNvSpPr txBox="1"/>
          <p:nvPr/>
        </p:nvSpPr>
        <p:spPr>
          <a:xfrm>
            <a:off x="10344559" y="283797"/>
            <a:ext cx="1063847" cy="461665"/>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Logout Button</a:t>
            </a:r>
          </a:p>
        </p:txBody>
      </p:sp>
      <p:sp>
        <p:nvSpPr>
          <p:cNvPr id="15" name="TextBox 14">
            <a:extLst>
              <a:ext uri="{FF2B5EF4-FFF2-40B4-BE49-F238E27FC236}">
                <a16:creationId xmlns:a16="http://schemas.microsoft.com/office/drawing/2014/main" id="{35A8AA57-3A71-4433-8B52-A3D9EFC5F343}"/>
              </a:ext>
            </a:extLst>
          </p:cNvPr>
          <p:cNvSpPr txBox="1"/>
          <p:nvPr/>
        </p:nvSpPr>
        <p:spPr>
          <a:xfrm>
            <a:off x="10403089" y="1056905"/>
            <a:ext cx="1426154" cy="461665"/>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"X" Button - Close Window</a:t>
            </a:r>
          </a:p>
        </p:txBody>
      </p:sp>
      <p:sp>
        <p:nvSpPr>
          <p:cNvPr id="16" name="TextBox 15">
            <a:extLst>
              <a:ext uri="{FF2B5EF4-FFF2-40B4-BE49-F238E27FC236}">
                <a16:creationId xmlns:a16="http://schemas.microsoft.com/office/drawing/2014/main" id="{2056FB5F-DB7F-4672-9284-630C5DDCC3C9}"/>
              </a:ext>
            </a:extLst>
          </p:cNvPr>
          <p:cNvSpPr txBox="1"/>
          <p:nvPr/>
        </p:nvSpPr>
        <p:spPr>
          <a:xfrm>
            <a:off x="204652" y="2480691"/>
            <a:ext cx="1003755" cy="830997"/>
          </a:xfrm>
          <a:prstGeom prst="rect">
            <a:avLst/>
          </a:prstGeom>
          <a:noFill/>
        </p:spPr>
        <p:txBody>
          <a:bodyPr wrap="square">
            <a:spAutoFit/>
          </a:bodyPr>
          <a:lstStyle/>
          <a:p>
            <a:pPr rtl="1"/>
            <a:r>
              <a:rPr lang="en-US" sz="1200" b="0" cap="none" spc="0" dirty="0">
                <a:ln w="0"/>
                <a:solidFill>
                  <a:schemeClr val="tx1"/>
                </a:solidFill>
                <a:effectLst>
                  <a:outerShdw blurRad="38100" dist="19050" dir="2700000" algn="tl" rotWithShape="0">
                    <a:schemeClr val="dk1">
                      <a:alpha val="40000"/>
                    </a:schemeClr>
                  </a:outerShdw>
                </a:effectLst>
              </a:rPr>
              <a:t>Button for Reports Creation Window</a:t>
            </a:r>
          </a:p>
        </p:txBody>
      </p:sp>
      <p:cxnSp>
        <p:nvCxnSpPr>
          <p:cNvPr id="17" name="Straight Arrow Connector 16">
            <a:extLst>
              <a:ext uri="{FF2B5EF4-FFF2-40B4-BE49-F238E27FC236}">
                <a16:creationId xmlns:a16="http://schemas.microsoft.com/office/drawing/2014/main" id="{D70C9D6A-DFD5-4539-A58A-A86E2108726A}"/>
              </a:ext>
            </a:extLst>
          </p:cNvPr>
          <p:cNvCxnSpPr>
            <a:stCxn id="11" idx="2"/>
          </p:cNvCxnSpPr>
          <p:nvPr/>
        </p:nvCxnSpPr>
        <p:spPr>
          <a:xfrm>
            <a:off x="1315517" y="817787"/>
            <a:ext cx="253417" cy="88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1A655DB-EC63-48AE-8E35-6E0D1AC718C7}"/>
              </a:ext>
            </a:extLst>
          </p:cNvPr>
          <p:cNvCxnSpPr>
            <a:cxnSpLocks/>
            <a:stCxn id="13" idx="2"/>
          </p:cNvCxnSpPr>
          <p:nvPr/>
        </p:nvCxnSpPr>
        <p:spPr>
          <a:xfrm flipH="1">
            <a:off x="8411418" y="902088"/>
            <a:ext cx="562949" cy="19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907356-98F1-42CD-8A0C-D5697F29DE4F}"/>
              </a:ext>
            </a:extLst>
          </p:cNvPr>
          <p:cNvCxnSpPr>
            <a:cxnSpLocks/>
            <a:stCxn id="14" idx="2"/>
          </p:cNvCxnSpPr>
          <p:nvPr/>
        </p:nvCxnSpPr>
        <p:spPr>
          <a:xfrm flipH="1">
            <a:off x="9239825" y="745462"/>
            <a:ext cx="1636658" cy="311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96F127-653E-484B-BED0-B09E4B47A103}"/>
              </a:ext>
            </a:extLst>
          </p:cNvPr>
          <p:cNvCxnSpPr>
            <a:cxnSpLocks/>
            <a:stCxn id="15" idx="1"/>
          </p:cNvCxnSpPr>
          <p:nvPr/>
        </p:nvCxnSpPr>
        <p:spPr>
          <a:xfrm flipH="1" flipV="1">
            <a:off x="10038974" y="1174758"/>
            <a:ext cx="364115" cy="112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2AEA120-56CF-4E17-93A3-638391905765}"/>
              </a:ext>
            </a:extLst>
          </p:cNvPr>
          <p:cNvCxnSpPr>
            <a:cxnSpLocks/>
            <a:stCxn id="16" idx="3"/>
          </p:cNvCxnSpPr>
          <p:nvPr/>
        </p:nvCxnSpPr>
        <p:spPr>
          <a:xfrm>
            <a:off x="1208407" y="2896190"/>
            <a:ext cx="377019" cy="289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9445AFE-3DDD-4C34-966D-4084F4F103FB}"/>
              </a:ext>
            </a:extLst>
          </p:cNvPr>
          <p:cNvSpPr txBox="1"/>
          <p:nvPr/>
        </p:nvSpPr>
        <p:spPr>
          <a:xfrm>
            <a:off x="63695" y="3359710"/>
            <a:ext cx="1087459" cy="830997"/>
          </a:xfrm>
          <a:prstGeom prst="rect">
            <a:avLst/>
          </a:prstGeom>
          <a:noFill/>
        </p:spPr>
        <p:txBody>
          <a:bodyPr wrap="square">
            <a:spAutoFit/>
          </a:bodyPr>
          <a:lstStyle/>
          <a:p>
            <a:pPr rtl="1"/>
            <a:r>
              <a:rPr lang="en-US" sz="1200" b="0" cap="none" spc="0" dirty="0">
                <a:ln w="0"/>
                <a:solidFill>
                  <a:schemeClr val="tx1"/>
                </a:solidFill>
                <a:effectLst>
                  <a:outerShdw blurRad="38100" dist="19050" dir="2700000" algn="tl" rotWithShape="0">
                    <a:schemeClr val="dk1">
                      <a:alpha val="40000"/>
                    </a:schemeClr>
                  </a:outerShdw>
                </a:effectLst>
              </a:rPr>
              <a:t>Button for Order Management Window</a:t>
            </a:r>
          </a:p>
        </p:txBody>
      </p:sp>
      <p:cxnSp>
        <p:nvCxnSpPr>
          <p:cNvPr id="27" name="Straight Arrow Connector 26">
            <a:extLst>
              <a:ext uri="{FF2B5EF4-FFF2-40B4-BE49-F238E27FC236}">
                <a16:creationId xmlns:a16="http://schemas.microsoft.com/office/drawing/2014/main" id="{97AA5461-E0C2-4413-B172-72D6C690A1B2}"/>
              </a:ext>
            </a:extLst>
          </p:cNvPr>
          <p:cNvCxnSpPr>
            <a:cxnSpLocks/>
            <a:stCxn id="23" idx="3"/>
          </p:cNvCxnSpPr>
          <p:nvPr/>
        </p:nvCxnSpPr>
        <p:spPr>
          <a:xfrm flipV="1">
            <a:off x="1151154" y="3542520"/>
            <a:ext cx="434272" cy="23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50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1E57A-7CE0-4891-86AD-77417A41F24B}"/>
              </a:ext>
            </a:extLst>
          </p:cNvPr>
          <p:cNvPicPr>
            <a:picLocks noChangeAspect="1"/>
          </p:cNvPicPr>
          <p:nvPr/>
        </p:nvPicPr>
        <p:blipFill>
          <a:blip r:embed="rId2"/>
          <a:stretch>
            <a:fillRect/>
          </a:stretch>
        </p:blipFill>
        <p:spPr>
          <a:xfrm>
            <a:off x="1065086" y="659228"/>
            <a:ext cx="8942982" cy="6198772"/>
          </a:xfrm>
          <a:prstGeom prst="rect">
            <a:avLst/>
          </a:prstGeom>
        </p:spPr>
      </p:pic>
      <p:sp>
        <p:nvSpPr>
          <p:cNvPr id="4" name="TextBox 3">
            <a:extLst>
              <a:ext uri="{FF2B5EF4-FFF2-40B4-BE49-F238E27FC236}">
                <a16:creationId xmlns:a16="http://schemas.microsoft.com/office/drawing/2014/main" id="{8C0A579B-34E3-484B-98A6-2DCA84B67106}"/>
              </a:ext>
            </a:extLst>
          </p:cNvPr>
          <p:cNvSpPr txBox="1"/>
          <p:nvPr/>
        </p:nvSpPr>
        <p:spPr>
          <a:xfrm>
            <a:off x="0" y="2890220"/>
            <a:ext cx="1055868" cy="1200329"/>
          </a:xfrm>
          <a:prstGeom prst="rect">
            <a:avLst/>
          </a:prstGeom>
          <a:noFill/>
        </p:spPr>
        <p:txBody>
          <a:bodyPr wrap="square">
            <a:spAutoFit/>
          </a:bodyPr>
          <a:lstStyle/>
          <a:p>
            <a:pPr rtl="1"/>
            <a:r>
              <a:rPr lang="en-US" sz="1200" b="0" cap="none" spc="0" dirty="0">
                <a:ln w="0"/>
                <a:solidFill>
                  <a:schemeClr val="tx1"/>
                </a:solidFill>
                <a:effectLst>
                  <a:outerShdw blurRad="38100" dist="19050" dir="2700000" algn="tl" rotWithShape="0">
                    <a:schemeClr val="dk1">
                      <a:alpha val="40000"/>
                    </a:schemeClr>
                  </a:outerShdw>
                </a:effectLst>
              </a:rPr>
              <a:t>Clicking this button will take us to a screen as shown in the image.</a:t>
            </a:r>
          </a:p>
        </p:txBody>
      </p:sp>
      <p:cxnSp>
        <p:nvCxnSpPr>
          <p:cNvPr id="5" name="Straight Arrow Connector 4">
            <a:extLst>
              <a:ext uri="{FF2B5EF4-FFF2-40B4-BE49-F238E27FC236}">
                <a16:creationId xmlns:a16="http://schemas.microsoft.com/office/drawing/2014/main" id="{203A1A02-6B9E-4CA6-BDC7-CF77A7FB9C59}"/>
              </a:ext>
            </a:extLst>
          </p:cNvPr>
          <p:cNvCxnSpPr>
            <a:cxnSpLocks/>
            <a:stCxn id="4" idx="3"/>
          </p:cNvCxnSpPr>
          <p:nvPr/>
        </p:nvCxnSpPr>
        <p:spPr>
          <a:xfrm flipV="1">
            <a:off x="1055868" y="3213386"/>
            <a:ext cx="436227"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4785E9C-8E42-4F34-BD74-C5A953E73B15}"/>
              </a:ext>
            </a:extLst>
          </p:cNvPr>
          <p:cNvSpPr txBox="1"/>
          <p:nvPr/>
        </p:nvSpPr>
        <p:spPr>
          <a:xfrm>
            <a:off x="2972834" y="81450"/>
            <a:ext cx="5489769" cy="461665"/>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Reports Creation Window - Administrator</a:t>
            </a:r>
          </a:p>
        </p:txBody>
      </p:sp>
      <p:sp>
        <p:nvSpPr>
          <p:cNvPr id="7" name="TextBox 6">
            <a:extLst>
              <a:ext uri="{FF2B5EF4-FFF2-40B4-BE49-F238E27FC236}">
                <a16:creationId xmlns:a16="http://schemas.microsoft.com/office/drawing/2014/main" id="{7B1C5699-9922-4703-9A0B-9BA8E753E202}"/>
              </a:ext>
            </a:extLst>
          </p:cNvPr>
          <p:cNvSpPr txBox="1"/>
          <p:nvPr/>
        </p:nvSpPr>
        <p:spPr>
          <a:xfrm>
            <a:off x="10203427" y="2259460"/>
            <a:ext cx="1868331" cy="1384995"/>
          </a:xfrm>
          <a:prstGeom prst="rect">
            <a:avLst/>
          </a:prstGeom>
          <a:noFill/>
        </p:spPr>
        <p:txBody>
          <a:bodyPr wrap="square">
            <a:spAutoFit/>
          </a:bodyPr>
          <a:lstStyle/>
          <a:p>
            <a:pPr rtl="1"/>
            <a:r>
              <a:rPr lang="en-US" sz="1200" b="0" cap="none" spc="0" dirty="0">
                <a:ln w="0"/>
                <a:solidFill>
                  <a:schemeClr val="tx1"/>
                </a:solidFill>
                <a:effectLst>
                  <a:outerShdw blurRad="38100" dist="19050" dir="2700000" algn="tl" rotWithShape="0">
                    <a:schemeClr val="dk1">
                      <a:alpha val="40000"/>
                    </a:schemeClr>
                  </a:outerShdw>
                </a:effectLst>
              </a:rPr>
              <a:t>Choosing Report Type - Orders / Revenue / Satisfaction</a:t>
            </a:r>
          </a:p>
          <a:p>
            <a:pPr rtl="1"/>
            <a:endParaRPr lang="en-US" sz="1200" b="0" cap="none" spc="0" dirty="0">
              <a:ln w="0"/>
              <a:solidFill>
                <a:schemeClr val="tx1"/>
              </a:solidFill>
              <a:effectLst>
                <a:outerShdw blurRad="38100" dist="19050" dir="2700000" algn="tl" rotWithShape="0">
                  <a:schemeClr val="dk1">
                    <a:alpha val="40000"/>
                  </a:schemeClr>
                </a:outerShdw>
              </a:effectLst>
            </a:endParaRPr>
          </a:p>
          <a:p>
            <a:pPr rtl="1"/>
            <a:r>
              <a:rPr lang="en-US" sz="1200" b="0" cap="none" spc="0" dirty="0">
                <a:ln w="0"/>
                <a:solidFill>
                  <a:schemeClr val="tx1"/>
                </a:solidFill>
                <a:effectLst>
                  <a:outerShdw blurRad="38100" dist="19050" dir="2700000" algn="tl" rotWithShape="0">
                    <a:schemeClr val="dk1">
                      <a:alpha val="40000"/>
                    </a:schemeClr>
                  </a:outerShdw>
                </a:effectLst>
              </a:rPr>
              <a:t>Additionally, select whether the report is monthly/quarterly.</a:t>
            </a:r>
            <a:endParaRPr lang="LID4096" sz="1200" dirty="0"/>
          </a:p>
        </p:txBody>
      </p:sp>
      <p:cxnSp>
        <p:nvCxnSpPr>
          <p:cNvPr id="8" name="Straight Arrow Connector 7">
            <a:extLst>
              <a:ext uri="{FF2B5EF4-FFF2-40B4-BE49-F238E27FC236}">
                <a16:creationId xmlns:a16="http://schemas.microsoft.com/office/drawing/2014/main" id="{4AFD271F-4732-4784-BB34-411D0EDE676E}"/>
              </a:ext>
            </a:extLst>
          </p:cNvPr>
          <p:cNvCxnSpPr>
            <a:cxnSpLocks/>
            <a:stCxn id="7" idx="1"/>
          </p:cNvCxnSpPr>
          <p:nvPr/>
        </p:nvCxnSpPr>
        <p:spPr>
          <a:xfrm flipH="1">
            <a:off x="8246378" y="2951958"/>
            <a:ext cx="1957049" cy="421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47D7B2F-8752-4E40-88C9-ED03BD17A8F7}"/>
              </a:ext>
            </a:extLst>
          </p:cNvPr>
          <p:cNvSpPr txBox="1"/>
          <p:nvPr/>
        </p:nvSpPr>
        <p:spPr>
          <a:xfrm>
            <a:off x="10464374" y="3797418"/>
            <a:ext cx="1607384" cy="461665"/>
          </a:xfrm>
          <a:prstGeom prst="rect">
            <a:avLst/>
          </a:prstGeom>
          <a:noFill/>
        </p:spPr>
        <p:txBody>
          <a:bodyPr wrap="square">
            <a:spAutoFit/>
          </a:bodyPr>
          <a:lstStyle/>
          <a:p>
            <a:pPr rtl="1"/>
            <a:r>
              <a:rPr lang="en-US" sz="1200" b="0" cap="none" spc="0" dirty="0">
                <a:ln w="0"/>
                <a:solidFill>
                  <a:schemeClr val="tx1"/>
                </a:solidFill>
                <a:effectLst>
                  <a:outerShdw blurRad="38100" dist="19050" dir="2700000" algn="tl" rotWithShape="0">
                    <a:schemeClr val="dk1">
                      <a:alpha val="40000"/>
                    </a:schemeClr>
                  </a:outerShdw>
                </a:effectLst>
              </a:rPr>
              <a:t>Choosing the Date for the Report</a:t>
            </a:r>
          </a:p>
        </p:txBody>
      </p:sp>
      <p:cxnSp>
        <p:nvCxnSpPr>
          <p:cNvPr id="20" name="Straight Arrow Connector 19">
            <a:extLst>
              <a:ext uri="{FF2B5EF4-FFF2-40B4-BE49-F238E27FC236}">
                <a16:creationId xmlns:a16="http://schemas.microsoft.com/office/drawing/2014/main" id="{1BD5BB3B-2C72-4D28-82B3-8AA355B6E645}"/>
              </a:ext>
            </a:extLst>
          </p:cNvPr>
          <p:cNvCxnSpPr>
            <a:cxnSpLocks/>
            <a:stCxn id="19" idx="1"/>
          </p:cNvCxnSpPr>
          <p:nvPr/>
        </p:nvCxnSpPr>
        <p:spPr>
          <a:xfrm flipH="1">
            <a:off x="6971251" y="4028251"/>
            <a:ext cx="3493123" cy="126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28E12C6-2524-41ED-82B5-0368C162DC69}"/>
              </a:ext>
            </a:extLst>
          </p:cNvPr>
          <p:cNvSpPr txBox="1"/>
          <p:nvPr/>
        </p:nvSpPr>
        <p:spPr>
          <a:xfrm>
            <a:off x="10203427" y="4293337"/>
            <a:ext cx="1921528" cy="2123658"/>
          </a:xfrm>
          <a:prstGeom prst="rect">
            <a:avLst/>
          </a:prstGeom>
          <a:noFill/>
        </p:spPr>
        <p:txBody>
          <a:bodyPr wrap="square">
            <a:spAutoFit/>
          </a:bodyPr>
          <a:lstStyle/>
          <a:p>
            <a:pPr rtl="1"/>
            <a:r>
              <a:rPr lang="en-US" sz="1200">
                <a:ln w="0"/>
                <a:effectLst>
                  <a:outerShdw blurRad="38100" dist="19050" dir="2700000" algn="tl" rotWithShape="0">
                    <a:schemeClr val="dk1">
                      <a:alpha val="40000"/>
                    </a:schemeClr>
                  </a:outerShdw>
                </a:effectLst>
              </a:rPr>
              <a:t>If the administrator checks the "Compare" option in the dialog, an additional selection for the second date will open, allowing the comparison of two reports.</a:t>
            </a:r>
          </a:p>
          <a:p>
            <a:pPr rtl="1"/>
            <a:endParaRPr lang="en-US" sz="1200">
              <a:ln w="0"/>
              <a:effectLst>
                <a:outerShdw blurRad="38100" dist="19050" dir="2700000" algn="tl" rotWithShape="0">
                  <a:schemeClr val="dk1">
                    <a:alpha val="40000"/>
                  </a:schemeClr>
                </a:outerShdw>
              </a:effectLst>
            </a:endParaRPr>
          </a:p>
          <a:p>
            <a:pPr rtl="1"/>
            <a:endParaRPr lang="en-US" sz="1200">
              <a:ln w="0"/>
              <a:effectLst>
                <a:outerShdw blurRad="38100" dist="19050" dir="2700000" algn="tl" rotWithShape="0">
                  <a:schemeClr val="dk1">
                    <a:alpha val="40000"/>
                  </a:schemeClr>
                </a:outerShdw>
              </a:effectLst>
            </a:endParaRPr>
          </a:p>
          <a:p>
            <a:pPr rtl="1"/>
            <a:endParaRPr lang="en-US" sz="1200">
              <a:ln w="0"/>
              <a:effectLst>
                <a:outerShdw blurRad="38100" dist="19050" dir="2700000" algn="tl" rotWithShape="0">
                  <a:schemeClr val="dk1">
                    <a:alpha val="40000"/>
                  </a:schemeClr>
                </a:outerShdw>
              </a:effectLst>
            </a:endParaRPr>
          </a:p>
          <a:p>
            <a:pPr rtl="1"/>
            <a:endParaRPr lang="en-US" sz="1200">
              <a:ln w="0"/>
              <a:effectLst>
                <a:outerShdw blurRad="38100" dist="19050" dir="2700000" algn="tl" rotWithShape="0">
                  <a:schemeClr val="dk1">
                    <a:alpha val="40000"/>
                  </a:schemeClr>
                </a:outerShdw>
              </a:effectLst>
            </a:endParaRPr>
          </a:p>
          <a:p>
            <a:pPr rtl="1"/>
            <a:endParaRPr lang="en-US" sz="1200" dirty="0">
              <a:ln w="0"/>
              <a:effectLst>
                <a:outerShdw blurRad="38100" dist="19050" dir="2700000" algn="tl" rotWithShape="0">
                  <a:schemeClr val="dk1">
                    <a:alpha val="40000"/>
                  </a:schemeClr>
                </a:outerShdw>
              </a:effectLst>
            </a:endParaRPr>
          </a:p>
        </p:txBody>
      </p:sp>
      <p:cxnSp>
        <p:nvCxnSpPr>
          <p:cNvPr id="24" name="Straight Arrow Connector 23">
            <a:extLst>
              <a:ext uri="{FF2B5EF4-FFF2-40B4-BE49-F238E27FC236}">
                <a16:creationId xmlns:a16="http://schemas.microsoft.com/office/drawing/2014/main" id="{EC413E4B-742A-4B18-A674-D5C09D14B8F4}"/>
              </a:ext>
            </a:extLst>
          </p:cNvPr>
          <p:cNvCxnSpPr>
            <a:cxnSpLocks/>
            <a:stCxn id="23" idx="1"/>
          </p:cNvCxnSpPr>
          <p:nvPr/>
        </p:nvCxnSpPr>
        <p:spPr>
          <a:xfrm flipH="1" flipV="1">
            <a:off x="8181678" y="4472676"/>
            <a:ext cx="2021749" cy="882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63B857D-0DCC-4DC6-BA9A-DF2CDDEFB35C}"/>
              </a:ext>
            </a:extLst>
          </p:cNvPr>
          <p:cNvSpPr txBox="1"/>
          <p:nvPr/>
        </p:nvSpPr>
        <p:spPr>
          <a:xfrm>
            <a:off x="10557013" y="5841255"/>
            <a:ext cx="1361880" cy="461665"/>
          </a:xfrm>
          <a:prstGeom prst="rect">
            <a:avLst/>
          </a:prstGeom>
          <a:noFill/>
        </p:spPr>
        <p:txBody>
          <a:bodyPr wrap="square">
            <a:spAutoFit/>
          </a:bodyPr>
          <a:lstStyle/>
          <a:p>
            <a:pPr rtl="1"/>
            <a:r>
              <a:rPr lang="en-US" sz="1200" b="0" cap="none" spc="0" dirty="0">
                <a:ln w="0"/>
                <a:solidFill>
                  <a:schemeClr val="tx1"/>
                </a:solidFill>
                <a:effectLst>
                  <a:outerShdw blurRad="38100" dist="19050" dir="2700000" algn="tl" rotWithShape="0">
                    <a:schemeClr val="dk1">
                      <a:alpha val="40000"/>
                    </a:schemeClr>
                  </a:outerShdw>
                </a:effectLst>
              </a:rPr>
              <a:t>"Show Report" Button</a:t>
            </a:r>
          </a:p>
        </p:txBody>
      </p:sp>
      <p:cxnSp>
        <p:nvCxnSpPr>
          <p:cNvPr id="28" name="Straight Arrow Connector 27">
            <a:extLst>
              <a:ext uri="{FF2B5EF4-FFF2-40B4-BE49-F238E27FC236}">
                <a16:creationId xmlns:a16="http://schemas.microsoft.com/office/drawing/2014/main" id="{621E1DD2-10EB-42A5-8D50-B7078999C2C8}"/>
              </a:ext>
            </a:extLst>
          </p:cNvPr>
          <p:cNvCxnSpPr>
            <a:cxnSpLocks/>
            <a:stCxn id="27" idx="1"/>
          </p:cNvCxnSpPr>
          <p:nvPr/>
        </p:nvCxnSpPr>
        <p:spPr>
          <a:xfrm flipH="1" flipV="1">
            <a:off x="6838682" y="5234794"/>
            <a:ext cx="3718331" cy="837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AEB1CB6-6326-4C1B-8EA7-DF9DA6D8A906}"/>
              </a:ext>
            </a:extLst>
          </p:cNvPr>
          <p:cNvSpPr/>
          <p:nvPr/>
        </p:nvSpPr>
        <p:spPr>
          <a:xfrm>
            <a:off x="4177717" y="2922082"/>
            <a:ext cx="4068661" cy="1013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1" name="Rectangle 40">
            <a:extLst>
              <a:ext uri="{FF2B5EF4-FFF2-40B4-BE49-F238E27FC236}">
                <a16:creationId xmlns:a16="http://schemas.microsoft.com/office/drawing/2014/main" id="{4420BF89-D5CC-46B1-9B20-2A2C21755B16}"/>
              </a:ext>
            </a:extLst>
          </p:cNvPr>
          <p:cNvSpPr/>
          <p:nvPr/>
        </p:nvSpPr>
        <p:spPr>
          <a:xfrm>
            <a:off x="3800213" y="4301583"/>
            <a:ext cx="4330117" cy="3743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Rectangle 4">
            <a:extLst>
              <a:ext uri="{FF2B5EF4-FFF2-40B4-BE49-F238E27FC236}">
                <a16:creationId xmlns:a16="http://schemas.microsoft.com/office/drawing/2014/main" id="{562B0803-B765-9840-19FB-48E8582BFF50}"/>
              </a:ext>
            </a:extLst>
          </p:cNvPr>
          <p:cNvSpPr>
            <a:spLocks noChangeArrowheads="1"/>
          </p:cNvSpPr>
          <p:nvPr/>
        </p:nvSpPr>
        <p:spPr bwMode="auto">
          <a:xfrm>
            <a:off x="0" y="0"/>
            <a:ext cx="38163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LID4096" altLang="LID4096" sz="1800" b="0" i="0" u="none" strike="noStrike" cap="none" normalizeH="0" baseline="0">
                <a:ln>
                  <a:noFill/>
                </a:ln>
                <a:solidFill>
                  <a:srgbClr val="FFFFFF"/>
                </a:solidFill>
                <a:effectLst/>
                <a:latin typeface="Söhne"/>
              </a:rPr>
            </a:br>
            <a:endParaRPr kumimoji="0" lang="LID4096" altLang="LID4096"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6404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E078D9-A712-4646-9575-6801BEB488F9}"/>
              </a:ext>
            </a:extLst>
          </p:cNvPr>
          <p:cNvPicPr>
            <a:picLocks noChangeAspect="1"/>
          </p:cNvPicPr>
          <p:nvPr/>
        </p:nvPicPr>
        <p:blipFill>
          <a:blip r:embed="rId2"/>
          <a:stretch>
            <a:fillRect/>
          </a:stretch>
        </p:blipFill>
        <p:spPr>
          <a:xfrm>
            <a:off x="1154449" y="621232"/>
            <a:ext cx="8987842" cy="6236768"/>
          </a:xfrm>
          <a:prstGeom prst="rect">
            <a:avLst/>
          </a:prstGeom>
        </p:spPr>
      </p:pic>
      <p:sp>
        <p:nvSpPr>
          <p:cNvPr id="8" name="TextBox 7">
            <a:extLst>
              <a:ext uri="{FF2B5EF4-FFF2-40B4-BE49-F238E27FC236}">
                <a16:creationId xmlns:a16="http://schemas.microsoft.com/office/drawing/2014/main" id="{F4E4C1F3-AC34-4650-9263-99BC16FECBFE}"/>
              </a:ext>
            </a:extLst>
          </p:cNvPr>
          <p:cNvSpPr txBox="1"/>
          <p:nvPr/>
        </p:nvSpPr>
        <p:spPr>
          <a:xfrm>
            <a:off x="2657834" y="82882"/>
            <a:ext cx="6482970" cy="461665"/>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Report Display Window - Revenue - Administrator</a:t>
            </a:r>
          </a:p>
        </p:txBody>
      </p:sp>
      <p:sp>
        <p:nvSpPr>
          <p:cNvPr id="9" name="TextBox 8">
            <a:extLst>
              <a:ext uri="{FF2B5EF4-FFF2-40B4-BE49-F238E27FC236}">
                <a16:creationId xmlns:a16="http://schemas.microsoft.com/office/drawing/2014/main" id="{28CF9AA5-D1AA-440D-8A8D-785A899C859E}"/>
              </a:ext>
            </a:extLst>
          </p:cNvPr>
          <p:cNvSpPr txBox="1"/>
          <p:nvPr/>
        </p:nvSpPr>
        <p:spPr>
          <a:xfrm>
            <a:off x="0" y="5302720"/>
            <a:ext cx="1101320" cy="1200329"/>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"Back" Button</a:t>
            </a:r>
          </a:p>
          <a:p>
            <a:r>
              <a:rPr lang="en-US" sz="1200" b="0" cap="none" spc="0" dirty="0">
                <a:ln w="0"/>
                <a:solidFill>
                  <a:schemeClr val="tx1"/>
                </a:solidFill>
                <a:effectLst>
                  <a:outerShdw blurRad="38100" dist="19050" dir="2700000" algn="tl" rotWithShape="0">
                    <a:schemeClr val="dk1">
                      <a:alpha val="40000"/>
                    </a:schemeClr>
                  </a:outerShdw>
                </a:effectLst>
              </a:rPr>
              <a:t>To return to the Reports Creation Window - Administrator</a:t>
            </a:r>
          </a:p>
        </p:txBody>
      </p:sp>
      <p:cxnSp>
        <p:nvCxnSpPr>
          <p:cNvPr id="10" name="Straight Arrow Connector 9">
            <a:extLst>
              <a:ext uri="{FF2B5EF4-FFF2-40B4-BE49-F238E27FC236}">
                <a16:creationId xmlns:a16="http://schemas.microsoft.com/office/drawing/2014/main" id="{240730C3-CDF0-48D4-81F7-B7A4C18DA95E}"/>
              </a:ext>
            </a:extLst>
          </p:cNvPr>
          <p:cNvCxnSpPr>
            <a:cxnSpLocks/>
            <a:stCxn id="9" idx="3"/>
          </p:cNvCxnSpPr>
          <p:nvPr/>
        </p:nvCxnSpPr>
        <p:spPr>
          <a:xfrm>
            <a:off x="1101320" y="5902885"/>
            <a:ext cx="444145" cy="180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A868E40-2CDB-4BDD-8EB1-93167A0704FB}"/>
              </a:ext>
            </a:extLst>
          </p:cNvPr>
          <p:cNvSpPr txBox="1"/>
          <p:nvPr/>
        </p:nvSpPr>
        <p:spPr>
          <a:xfrm>
            <a:off x="10338539" y="2564663"/>
            <a:ext cx="1607384" cy="646331"/>
          </a:xfrm>
          <a:prstGeom prst="rect">
            <a:avLst/>
          </a:prstGeom>
          <a:noFill/>
        </p:spPr>
        <p:txBody>
          <a:bodyPr wrap="square">
            <a:spAutoFit/>
          </a:bodyPr>
          <a:lstStyle/>
          <a:p>
            <a:pPr rtl="1"/>
            <a:r>
              <a:rPr lang="en-US" sz="1200" b="0" cap="none" spc="0" dirty="0">
                <a:ln w="0"/>
                <a:solidFill>
                  <a:schemeClr val="tx1"/>
                </a:solidFill>
                <a:effectLst>
                  <a:outerShdw blurRad="38100" dist="19050" dir="2700000" algn="tl" rotWithShape="0">
                    <a:schemeClr val="dk1">
                      <a:alpha val="40000"/>
                    </a:schemeClr>
                  </a:outerShdw>
                </a:effectLst>
              </a:rPr>
              <a:t>Displaying Report Details - Date and Branch</a:t>
            </a:r>
          </a:p>
        </p:txBody>
      </p:sp>
      <p:cxnSp>
        <p:nvCxnSpPr>
          <p:cNvPr id="12" name="Straight Arrow Connector 11">
            <a:extLst>
              <a:ext uri="{FF2B5EF4-FFF2-40B4-BE49-F238E27FC236}">
                <a16:creationId xmlns:a16="http://schemas.microsoft.com/office/drawing/2014/main" id="{CED9AB26-ACCC-4B83-857C-D64CC96EB03D}"/>
              </a:ext>
            </a:extLst>
          </p:cNvPr>
          <p:cNvCxnSpPr>
            <a:cxnSpLocks/>
            <a:stCxn id="11" idx="1"/>
          </p:cNvCxnSpPr>
          <p:nvPr/>
        </p:nvCxnSpPr>
        <p:spPr>
          <a:xfrm flipH="1" flipV="1">
            <a:off x="7315200" y="2718033"/>
            <a:ext cx="3023339" cy="169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9F9FC7-6089-44EF-B784-D94A46EB27DD}"/>
              </a:ext>
            </a:extLst>
          </p:cNvPr>
          <p:cNvSpPr txBox="1"/>
          <p:nvPr/>
        </p:nvSpPr>
        <p:spPr>
          <a:xfrm>
            <a:off x="9764785" y="4293337"/>
            <a:ext cx="2285617" cy="830997"/>
          </a:xfrm>
          <a:prstGeom prst="rect">
            <a:avLst/>
          </a:prstGeom>
          <a:noFill/>
        </p:spPr>
        <p:txBody>
          <a:bodyPr wrap="square">
            <a:spAutoFit/>
          </a:bodyPr>
          <a:lstStyle/>
          <a:p>
            <a:pPr rtl="1"/>
            <a:r>
              <a:rPr lang="en-US" sz="1200" b="0" cap="none" spc="0" dirty="0">
                <a:ln w="0"/>
                <a:solidFill>
                  <a:schemeClr val="tx1"/>
                </a:solidFill>
                <a:effectLst>
                  <a:outerShdw blurRad="38100" dist="19050" dir="2700000" algn="tl" rotWithShape="0">
                    <a:schemeClr val="dk1">
                      <a:alpha val="40000"/>
                    </a:schemeClr>
                  </a:outerShdw>
                </a:effectLst>
              </a:rPr>
              <a:t>Displaying a table divided into 4 weeks, as described in the image. Weekly revenue will be shown for each week.</a:t>
            </a:r>
          </a:p>
        </p:txBody>
      </p:sp>
      <p:cxnSp>
        <p:nvCxnSpPr>
          <p:cNvPr id="14" name="Straight Arrow Connector 13">
            <a:extLst>
              <a:ext uri="{FF2B5EF4-FFF2-40B4-BE49-F238E27FC236}">
                <a16:creationId xmlns:a16="http://schemas.microsoft.com/office/drawing/2014/main" id="{B55268BF-79BC-43C3-9BE1-3115AA4ED1BA}"/>
              </a:ext>
            </a:extLst>
          </p:cNvPr>
          <p:cNvCxnSpPr>
            <a:cxnSpLocks/>
            <a:stCxn id="13" idx="1"/>
          </p:cNvCxnSpPr>
          <p:nvPr/>
        </p:nvCxnSpPr>
        <p:spPr>
          <a:xfrm flipH="1" flipV="1">
            <a:off x="7675927" y="4062505"/>
            <a:ext cx="2088858" cy="646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BCE9F36-D24F-467E-B2F2-C9FE42F0CD07}"/>
              </a:ext>
            </a:extLst>
          </p:cNvPr>
          <p:cNvSpPr txBox="1"/>
          <p:nvPr/>
        </p:nvSpPr>
        <p:spPr>
          <a:xfrm>
            <a:off x="10195420" y="5437168"/>
            <a:ext cx="1912690" cy="646331"/>
          </a:xfrm>
          <a:prstGeom prst="rect">
            <a:avLst/>
          </a:prstGeom>
          <a:noFill/>
        </p:spPr>
        <p:txBody>
          <a:bodyPr wrap="square">
            <a:spAutoFit/>
          </a:bodyPr>
          <a:lstStyle/>
          <a:p>
            <a:pPr rtl="1"/>
            <a:r>
              <a:rPr lang="en-US" sz="1200" b="0" cap="none" spc="0" dirty="0">
                <a:ln w="0"/>
                <a:solidFill>
                  <a:schemeClr val="tx1"/>
                </a:solidFill>
                <a:effectLst>
                  <a:outerShdw blurRad="38100" dist="19050" dir="2700000" algn="tl" rotWithShape="0">
                    <a:schemeClr val="dk1">
                      <a:alpha val="40000"/>
                    </a:schemeClr>
                  </a:outerShdw>
                </a:effectLst>
              </a:rPr>
              <a:t>Displaying the total revenue for the selected month and branch.</a:t>
            </a:r>
          </a:p>
        </p:txBody>
      </p:sp>
      <p:cxnSp>
        <p:nvCxnSpPr>
          <p:cNvPr id="18" name="Straight Arrow Connector 17">
            <a:extLst>
              <a:ext uri="{FF2B5EF4-FFF2-40B4-BE49-F238E27FC236}">
                <a16:creationId xmlns:a16="http://schemas.microsoft.com/office/drawing/2014/main" id="{EC999D59-00FC-48E1-A600-732E0722BA2D}"/>
              </a:ext>
            </a:extLst>
          </p:cNvPr>
          <p:cNvCxnSpPr>
            <a:cxnSpLocks/>
            <a:stCxn id="17" idx="1"/>
          </p:cNvCxnSpPr>
          <p:nvPr/>
        </p:nvCxnSpPr>
        <p:spPr>
          <a:xfrm flipH="1" flipV="1">
            <a:off x="8699383" y="5668000"/>
            <a:ext cx="1496037" cy="92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78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640C61-6974-4F57-AFAF-8FAD1B0DCFDA}"/>
              </a:ext>
            </a:extLst>
          </p:cNvPr>
          <p:cNvPicPr>
            <a:picLocks noChangeAspect="1"/>
          </p:cNvPicPr>
          <p:nvPr/>
        </p:nvPicPr>
        <p:blipFill>
          <a:blip r:embed="rId2"/>
          <a:stretch>
            <a:fillRect/>
          </a:stretch>
        </p:blipFill>
        <p:spPr>
          <a:xfrm>
            <a:off x="1448802" y="694142"/>
            <a:ext cx="8911602" cy="6163858"/>
          </a:xfrm>
          <a:prstGeom prst="rect">
            <a:avLst/>
          </a:prstGeom>
        </p:spPr>
      </p:pic>
      <p:sp>
        <p:nvSpPr>
          <p:cNvPr id="4" name="TextBox 3">
            <a:extLst>
              <a:ext uri="{FF2B5EF4-FFF2-40B4-BE49-F238E27FC236}">
                <a16:creationId xmlns:a16="http://schemas.microsoft.com/office/drawing/2014/main" id="{1E0ED910-63F9-4ACF-B057-F702FAA5AE94}"/>
              </a:ext>
            </a:extLst>
          </p:cNvPr>
          <p:cNvSpPr txBox="1"/>
          <p:nvPr/>
        </p:nvSpPr>
        <p:spPr>
          <a:xfrm>
            <a:off x="38637" y="5199689"/>
            <a:ext cx="1094704" cy="1200329"/>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"Back" Button</a:t>
            </a:r>
          </a:p>
          <a:p>
            <a:r>
              <a:rPr lang="en-US" sz="1200" b="0" cap="none" spc="0" dirty="0">
                <a:ln w="0"/>
                <a:solidFill>
                  <a:schemeClr val="tx1"/>
                </a:solidFill>
                <a:effectLst>
                  <a:outerShdw blurRad="38100" dist="19050" dir="2700000" algn="tl" rotWithShape="0">
                    <a:schemeClr val="dk1">
                      <a:alpha val="40000"/>
                    </a:schemeClr>
                  </a:outerShdw>
                </a:effectLst>
              </a:rPr>
              <a:t>To return to the Reports Creation Window - Administrator</a:t>
            </a:r>
          </a:p>
        </p:txBody>
      </p:sp>
      <p:cxnSp>
        <p:nvCxnSpPr>
          <p:cNvPr id="5" name="Straight Arrow Connector 4">
            <a:extLst>
              <a:ext uri="{FF2B5EF4-FFF2-40B4-BE49-F238E27FC236}">
                <a16:creationId xmlns:a16="http://schemas.microsoft.com/office/drawing/2014/main" id="{1386AF3C-BBD9-4FDC-B0A8-90D168642CAD}"/>
              </a:ext>
            </a:extLst>
          </p:cNvPr>
          <p:cNvCxnSpPr>
            <a:cxnSpLocks/>
            <a:stCxn id="4" idx="3"/>
          </p:cNvCxnSpPr>
          <p:nvPr/>
        </p:nvCxnSpPr>
        <p:spPr>
          <a:xfrm>
            <a:off x="1133341" y="5799854"/>
            <a:ext cx="698255" cy="36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304578A-4C85-49AB-B4D4-8768F9772D34}"/>
              </a:ext>
            </a:extLst>
          </p:cNvPr>
          <p:cNvSpPr txBox="1"/>
          <p:nvPr/>
        </p:nvSpPr>
        <p:spPr>
          <a:xfrm>
            <a:off x="10553349" y="2564663"/>
            <a:ext cx="1392573" cy="646331"/>
          </a:xfrm>
          <a:prstGeom prst="rect">
            <a:avLst/>
          </a:prstGeom>
          <a:noFill/>
        </p:spPr>
        <p:txBody>
          <a:bodyPr wrap="square">
            <a:spAutoFit/>
          </a:bodyPr>
          <a:lstStyle/>
          <a:p>
            <a:pPr rtl="1"/>
            <a:r>
              <a:rPr lang="en-US" sz="1200" b="0" cap="none" spc="0" dirty="0">
                <a:ln w="0"/>
                <a:solidFill>
                  <a:schemeClr val="tx1"/>
                </a:solidFill>
                <a:effectLst>
                  <a:outerShdw blurRad="38100" dist="19050" dir="2700000" algn="tl" rotWithShape="0">
                    <a:schemeClr val="dk1">
                      <a:alpha val="40000"/>
                    </a:schemeClr>
                  </a:outerShdw>
                </a:effectLst>
              </a:rPr>
              <a:t>Displaying Report Details - Date and Branch</a:t>
            </a:r>
          </a:p>
        </p:txBody>
      </p:sp>
      <p:cxnSp>
        <p:nvCxnSpPr>
          <p:cNvPr id="7" name="Straight Arrow Connector 6">
            <a:extLst>
              <a:ext uri="{FF2B5EF4-FFF2-40B4-BE49-F238E27FC236}">
                <a16:creationId xmlns:a16="http://schemas.microsoft.com/office/drawing/2014/main" id="{C0E5CB76-28A1-462C-8CD5-FB9A4E8FE828}"/>
              </a:ext>
            </a:extLst>
          </p:cNvPr>
          <p:cNvCxnSpPr>
            <a:cxnSpLocks/>
            <a:stCxn id="6" idx="1"/>
          </p:cNvCxnSpPr>
          <p:nvPr/>
        </p:nvCxnSpPr>
        <p:spPr>
          <a:xfrm flipH="1" flipV="1">
            <a:off x="7583648" y="2642532"/>
            <a:ext cx="2969701" cy="245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54AA48-BB72-4E4D-B9D2-AFD469F05EF2}"/>
              </a:ext>
            </a:extLst>
          </p:cNvPr>
          <p:cNvSpPr txBox="1"/>
          <p:nvPr/>
        </p:nvSpPr>
        <p:spPr>
          <a:xfrm>
            <a:off x="10360403" y="3464836"/>
            <a:ext cx="1723553" cy="1384995"/>
          </a:xfrm>
          <a:prstGeom prst="rect">
            <a:avLst/>
          </a:prstGeom>
          <a:noFill/>
        </p:spPr>
        <p:txBody>
          <a:bodyPr wrap="square">
            <a:spAutoFit/>
          </a:bodyPr>
          <a:lstStyle/>
          <a:p>
            <a:pPr rtl="1"/>
            <a:r>
              <a:rPr lang="en-US" sz="1200" b="0" cap="none" spc="0" dirty="0">
                <a:ln w="0"/>
                <a:solidFill>
                  <a:schemeClr val="tx1"/>
                </a:solidFill>
                <a:effectLst>
                  <a:outerShdw blurRad="38100" dist="19050" dir="2700000" algn="tl" rotWithShape="0">
                    <a:schemeClr val="dk1">
                      <a:alpha val="40000"/>
                    </a:schemeClr>
                  </a:outerShdw>
                </a:effectLst>
              </a:rPr>
              <a:t>Presenting a column histogram divided into item types. Each column is adjusted in height according to the amount of that item type in the selected month.</a:t>
            </a:r>
            <a:endParaRPr lang="he-IL" sz="1200" dirty="0">
              <a:ln w="0"/>
              <a:effectLst>
                <a:outerShdw blurRad="38100" dist="19050" dir="2700000" algn="tl" rotWithShape="0">
                  <a:schemeClr val="dk1">
                    <a:alpha val="40000"/>
                  </a:schemeClr>
                </a:outerShdw>
              </a:effectLst>
            </a:endParaRPr>
          </a:p>
        </p:txBody>
      </p:sp>
      <p:cxnSp>
        <p:nvCxnSpPr>
          <p:cNvPr id="9" name="Straight Arrow Connector 8">
            <a:extLst>
              <a:ext uri="{FF2B5EF4-FFF2-40B4-BE49-F238E27FC236}">
                <a16:creationId xmlns:a16="http://schemas.microsoft.com/office/drawing/2014/main" id="{CE26CDFE-A3FB-46C1-8A4B-481533347874}"/>
              </a:ext>
            </a:extLst>
          </p:cNvPr>
          <p:cNvCxnSpPr>
            <a:cxnSpLocks/>
            <a:stCxn id="8" idx="1"/>
          </p:cNvCxnSpPr>
          <p:nvPr/>
        </p:nvCxnSpPr>
        <p:spPr>
          <a:xfrm flipH="1">
            <a:off x="8498048" y="4157334"/>
            <a:ext cx="1862355" cy="346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F7FFBE-1457-44B3-B713-40966D6CB832}"/>
              </a:ext>
            </a:extLst>
          </p:cNvPr>
          <p:cNvSpPr txBox="1"/>
          <p:nvPr/>
        </p:nvSpPr>
        <p:spPr>
          <a:xfrm>
            <a:off x="2837250" y="70894"/>
            <a:ext cx="6134706" cy="461665"/>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Report Display Window - Orders - Administrator</a:t>
            </a:r>
          </a:p>
        </p:txBody>
      </p:sp>
    </p:spTree>
    <p:extLst>
      <p:ext uri="{BB962C8B-B14F-4D97-AF65-F5344CB8AC3E}">
        <p14:creationId xmlns:p14="http://schemas.microsoft.com/office/powerpoint/2010/main" val="2015930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C8273B-ADF9-4DF8-A82D-880FA8595A99}"/>
              </a:ext>
            </a:extLst>
          </p:cNvPr>
          <p:cNvSpPr/>
          <p:nvPr/>
        </p:nvSpPr>
        <p:spPr>
          <a:xfrm>
            <a:off x="1056869" y="2128436"/>
            <a:ext cx="10480946" cy="2215991"/>
          </a:xfrm>
          <a:prstGeom prst="rect">
            <a:avLst/>
          </a:prstGeom>
          <a:noFill/>
        </p:spPr>
        <p:txBody>
          <a:bodyPr wrap="none" lIns="91440" tIns="45720" rIns="91440" bIns="45720">
            <a:spAutoFit/>
          </a:bodyPr>
          <a:lstStyle/>
          <a:p>
            <a:pPr algn="ctr"/>
            <a:r>
              <a:rPr lang="en-US" sz="13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Order Screens</a:t>
            </a:r>
          </a:p>
        </p:txBody>
      </p:sp>
    </p:spTree>
    <p:extLst>
      <p:ext uri="{BB962C8B-B14F-4D97-AF65-F5344CB8AC3E}">
        <p14:creationId xmlns:p14="http://schemas.microsoft.com/office/powerpoint/2010/main" val="3925771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2D505-2991-8D34-41C4-CCA53EEA5EE4}"/>
              </a:ext>
            </a:extLst>
          </p:cNvPr>
          <p:cNvPicPr>
            <a:picLocks noChangeAspect="1"/>
          </p:cNvPicPr>
          <p:nvPr/>
        </p:nvPicPr>
        <p:blipFill>
          <a:blip r:embed="rId2"/>
          <a:stretch>
            <a:fillRect/>
          </a:stretch>
        </p:blipFill>
        <p:spPr>
          <a:xfrm>
            <a:off x="1719737" y="679605"/>
            <a:ext cx="8682706" cy="5781580"/>
          </a:xfrm>
          <a:prstGeom prst="rect">
            <a:avLst/>
          </a:prstGeom>
        </p:spPr>
      </p:pic>
      <p:sp>
        <p:nvSpPr>
          <p:cNvPr id="18" name="TextBox 17">
            <a:extLst>
              <a:ext uri="{FF2B5EF4-FFF2-40B4-BE49-F238E27FC236}">
                <a16:creationId xmlns:a16="http://schemas.microsoft.com/office/drawing/2014/main" id="{23B00542-C917-425F-89A5-9BB073EBAB05}"/>
              </a:ext>
            </a:extLst>
          </p:cNvPr>
          <p:cNvSpPr txBox="1"/>
          <p:nvPr/>
        </p:nvSpPr>
        <p:spPr>
          <a:xfrm>
            <a:off x="4382894" y="107520"/>
            <a:ext cx="3536155" cy="461665"/>
          </a:xfrm>
          <a:prstGeom prst="rect">
            <a:avLst/>
          </a:prstGeom>
          <a:noFill/>
        </p:spPr>
        <p:txBody>
          <a:bodyPr wrap="square">
            <a:spAutoFit/>
          </a:bodyPr>
          <a:lstStyle/>
          <a:p>
            <a:r>
              <a:rPr lang="en-US" sz="2400" dirty="0"/>
              <a:t>Login Window - Customer</a:t>
            </a:r>
            <a:endParaRPr lang="LID4096" sz="2400" dirty="0"/>
          </a:p>
        </p:txBody>
      </p:sp>
      <p:sp>
        <p:nvSpPr>
          <p:cNvPr id="24" name="TextBox 23">
            <a:extLst>
              <a:ext uri="{FF2B5EF4-FFF2-40B4-BE49-F238E27FC236}">
                <a16:creationId xmlns:a16="http://schemas.microsoft.com/office/drawing/2014/main" id="{5375C9CB-13A0-4E64-B80F-683D2DAD9376}"/>
              </a:ext>
            </a:extLst>
          </p:cNvPr>
          <p:cNvSpPr txBox="1"/>
          <p:nvPr/>
        </p:nvSpPr>
        <p:spPr>
          <a:xfrm>
            <a:off x="434473" y="3247229"/>
            <a:ext cx="1285264" cy="646331"/>
          </a:xfrm>
          <a:prstGeom prst="rect">
            <a:avLst/>
          </a:prstGeom>
          <a:noFill/>
        </p:spPr>
        <p:txBody>
          <a:bodyPr wrap="square">
            <a:spAutoFit/>
          </a:bodyPr>
          <a:lstStyle/>
          <a:p>
            <a:r>
              <a:rPr lang="en-US" sz="1200" dirty="0">
                <a:ln w="0"/>
                <a:effectLst>
                  <a:outerShdw blurRad="38100" dist="19050" dir="2700000" algn="tl" rotWithShape="0">
                    <a:schemeClr val="dk1">
                      <a:alpha val="40000"/>
                    </a:schemeClr>
                  </a:outerShdw>
                </a:effectLst>
              </a:rPr>
              <a:t>Enter </a:t>
            </a:r>
            <a:br>
              <a:rPr lang="en-US" sz="1200" dirty="0">
                <a:ln w="0"/>
                <a:effectLst>
                  <a:outerShdw blurRad="38100" dist="19050" dir="2700000" algn="tl" rotWithShape="0">
                    <a:schemeClr val="dk1">
                      <a:alpha val="40000"/>
                    </a:schemeClr>
                  </a:outerShdw>
                </a:effectLst>
              </a:rPr>
            </a:br>
            <a:r>
              <a:rPr lang="en-US" sz="1200" dirty="0">
                <a:ln w="0"/>
                <a:effectLst>
                  <a:outerShdw blurRad="38100" dist="19050" dir="2700000" algn="tl" rotWithShape="0">
                    <a:schemeClr val="dk1">
                      <a:alpha val="40000"/>
                    </a:schemeClr>
                  </a:outerShdw>
                </a:effectLst>
              </a:rPr>
              <a:t>User Name </a:t>
            </a:r>
            <a:br>
              <a:rPr lang="en-US" sz="1200" dirty="0">
                <a:ln w="0"/>
                <a:effectLst>
                  <a:outerShdw blurRad="38100" dist="19050" dir="2700000" algn="tl" rotWithShape="0">
                    <a:schemeClr val="dk1">
                      <a:alpha val="40000"/>
                    </a:schemeClr>
                  </a:outerShdw>
                </a:effectLst>
              </a:rPr>
            </a:br>
            <a:r>
              <a:rPr lang="en-US" sz="1200" dirty="0">
                <a:ln w="0"/>
                <a:effectLst>
                  <a:outerShdw blurRad="38100" dist="19050" dir="2700000" algn="tl" rotWithShape="0">
                    <a:schemeClr val="dk1">
                      <a:alpha val="40000"/>
                    </a:schemeClr>
                  </a:outerShdw>
                </a:effectLst>
              </a:rPr>
              <a:t>Password</a:t>
            </a:r>
            <a:endParaRPr lang="LID4096" sz="1200" dirty="0"/>
          </a:p>
        </p:txBody>
      </p:sp>
    </p:spTree>
    <p:extLst>
      <p:ext uri="{BB962C8B-B14F-4D97-AF65-F5344CB8AC3E}">
        <p14:creationId xmlns:p14="http://schemas.microsoft.com/office/powerpoint/2010/main" val="1113841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A79176E-2421-48F9-A32F-CBA767E32A8D}"/>
              </a:ext>
            </a:extLst>
          </p:cNvPr>
          <p:cNvPicPr>
            <a:picLocks noChangeAspect="1"/>
          </p:cNvPicPr>
          <p:nvPr/>
        </p:nvPicPr>
        <p:blipFill>
          <a:blip r:embed="rId2"/>
          <a:stretch>
            <a:fillRect/>
          </a:stretch>
        </p:blipFill>
        <p:spPr>
          <a:xfrm>
            <a:off x="1441159" y="808625"/>
            <a:ext cx="8684520" cy="6002323"/>
          </a:xfrm>
          <a:prstGeom prst="rect">
            <a:avLst/>
          </a:prstGeom>
        </p:spPr>
      </p:pic>
      <p:sp>
        <p:nvSpPr>
          <p:cNvPr id="18" name="TextBox 17">
            <a:extLst>
              <a:ext uri="{FF2B5EF4-FFF2-40B4-BE49-F238E27FC236}">
                <a16:creationId xmlns:a16="http://schemas.microsoft.com/office/drawing/2014/main" id="{23B00542-C917-425F-89A5-9BB073EBAB05}"/>
              </a:ext>
            </a:extLst>
          </p:cNvPr>
          <p:cNvSpPr txBox="1"/>
          <p:nvPr/>
        </p:nvSpPr>
        <p:spPr>
          <a:xfrm>
            <a:off x="4382893" y="107520"/>
            <a:ext cx="3372573" cy="2308324"/>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Home page - Customer</a:t>
            </a:r>
          </a:p>
          <a:p>
            <a:endParaRPr lang="en-US" sz="2400" b="0" cap="none" spc="0" dirty="0">
              <a:ln w="0"/>
              <a:solidFill>
                <a:schemeClr val="tx1"/>
              </a:solidFill>
              <a:effectLst>
                <a:outerShdw blurRad="38100" dist="19050" dir="2700000" algn="tl" rotWithShape="0">
                  <a:schemeClr val="dk1">
                    <a:alpha val="40000"/>
                  </a:schemeClr>
                </a:outerShdw>
              </a:effectLst>
            </a:endParaRPr>
          </a:p>
          <a:p>
            <a:endParaRPr lang="en-US" sz="2400" b="0" cap="none" spc="0" dirty="0">
              <a:ln w="0"/>
              <a:solidFill>
                <a:schemeClr val="tx1"/>
              </a:solidFill>
              <a:effectLst>
                <a:outerShdw blurRad="38100" dist="19050" dir="2700000" algn="tl" rotWithShape="0">
                  <a:schemeClr val="dk1">
                    <a:alpha val="40000"/>
                  </a:schemeClr>
                </a:outerShdw>
              </a:effectLst>
            </a:endParaRPr>
          </a:p>
          <a:p>
            <a:endParaRPr lang="en-US" sz="2400" b="0" cap="none" spc="0" dirty="0">
              <a:ln w="0"/>
              <a:solidFill>
                <a:schemeClr val="tx1"/>
              </a:solidFill>
              <a:effectLst>
                <a:outerShdw blurRad="38100" dist="19050" dir="2700000" algn="tl" rotWithShape="0">
                  <a:schemeClr val="dk1">
                    <a:alpha val="40000"/>
                  </a:schemeClr>
                </a:outerShdw>
              </a:effectLst>
            </a:endParaRPr>
          </a:p>
          <a:p>
            <a:endParaRPr lang="en-US" sz="2400" b="0" cap="none" spc="0" dirty="0">
              <a:ln w="0"/>
              <a:solidFill>
                <a:schemeClr val="tx1"/>
              </a:solidFill>
              <a:effectLst>
                <a:outerShdw blurRad="38100" dist="19050" dir="2700000" algn="tl" rotWithShape="0">
                  <a:schemeClr val="dk1">
                    <a:alpha val="40000"/>
                  </a:schemeClr>
                </a:outerShdw>
              </a:effectLst>
            </a:endParaRPr>
          </a:p>
          <a:p>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23" name="TextBox 22">
            <a:extLst>
              <a:ext uri="{FF2B5EF4-FFF2-40B4-BE49-F238E27FC236}">
                <a16:creationId xmlns:a16="http://schemas.microsoft.com/office/drawing/2014/main" id="{47C36BC8-A02B-4EDA-9205-1D6435C3472D}"/>
              </a:ext>
            </a:extLst>
          </p:cNvPr>
          <p:cNvSpPr txBox="1"/>
          <p:nvPr/>
        </p:nvSpPr>
        <p:spPr>
          <a:xfrm>
            <a:off x="10509500" y="982283"/>
            <a:ext cx="1426154" cy="1754326"/>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Tools window - Always displayed throughout all interactions</a:t>
            </a:r>
          </a:p>
          <a:p>
            <a:endParaRPr lang="en-US" sz="1200" b="0" cap="none" spc="0" dirty="0">
              <a:ln w="0"/>
              <a:solidFill>
                <a:schemeClr val="tx1"/>
              </a:solidFill>
              <a:effectLst>
                <a:outerShdw blurRad="38100" dist="19050" dir="2700000" algn="tl" rotWithShape="0">
                  <a:schemeClr val="dk1">
                    <a:alpha val="40000"/>
                  </a:schemeClr>
                </a:outerShdw>
              </a:effectLst>
            </a:endParaRPr>
          </a:p>
          <a:p>
            <a:endParaRPr lang="en-US" sz="1200" b="0" cap="none" spc="0" dirty="0">
              <a:ln w="0"/>
              <a:solidFill>
                <a:schemeClr val="tx1"/>
              </a:solidFill>
              <a:effectLst>
                <a:outerShdw blurRad="38100" dist="19050" dir="2700000" algn="tl" rotWithShape="0">
                  <a:schemeClr val="dk1">
                    <a:alpha val="40000"/>
                  </a:schemeClr>
                </a:outerShdw>
              </a:effectLst>
            </a:endParaRPr>
          </a:p>
          <a:p>
            <a:endParaRPr lang="en-US" sz="1200" b="0" cap="none" spc="0" dirty="0">
              <a:ln w="0"/>
              <a:solidFill>
                <a:schemeClr val="tx1"/>
              </a:solidFill>
              <a:effectLst>
                <a:outerShdw blurRad="38100" dist="19050" dir="2700000" algn="tl" rotWithShape="0">
                  <a:schemeClr val="dk1">
                    <a:alpha val="40000"/>
                  </a:schemeClr>
                </a:outerShdw>
              </a:effectLst>
            </a:endParaRPr>
          </a:p>
          <a:p>
            <a:endParaRPr lang="en-US" sz="1200" b="0" cap="none" spc="0" dirty="0">
              <a:ln w="0"/>
              <a:solidFill>
                <a:schemeClr val="tx1"/>
              </a:solidFill>
              <a:effectLst>
                <a:outerShdw blurRad="38100" dist="19050" dir="2700000" algn="tl" rotWithShape="0">
                  <a:schemeClr val="dk1">
                    <a:alpha val="40000"/>
                  </a:schemeClr>
                </a:outerShdw>
              </a:effectLst>
            </a:endParaRPr>
          </a:p>
          <a:p>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4" name="TextBox 23">
            <a:extLst>
              <a:ext uri="{FF2B5EF4-FFF2-40B4-BE49-F238E27FC236}">
                <a16:creationId xmlns:a16="http://schemas.microsoft.com/office/drawing/2014/main" id="{5375C9CB-13A0-4E64-B80F-683D2DAD9376}"/>
              </a:ext>
            </a:extLst>
          </p:cNvPr>
          <p:cNvSpPr txBox="1"/>
          <p:nvPr/>
        </p:nvSpPr>
        <p:spPr>
          <a:xfrm>
            <a:off x="30253" y="1628614"/>
            <a:ext cx="1285264" cy="1015663"/>
          </a:xfrm>
          <a:prstGeom prst="rect">
            <a:avLst/>
          </a:prstGeom>
          <a:noFill/>
        </p:spPr>
        <p:txBody>
          <a:bodyPr wrap="square">
            <a:spAutoFit/>
          </a:bodyPr>
          <a:lstStyle/>
          <a:p>
            <a:r>
              <a:rPr lang="en-US" sz="1200" dirty="0">
                <a:ln w="0"/>
                <a:effectLst>
                  <a:outerShdw blurRad="38100" dist="19050" dir="2700000" algn="tl" rotWithShape="0">
                    <a:schemeClr val="dk1">
                      <a:alpha val="40000"/>
                    </a:schemeClr>
                  </a:outerShdw>
                </a:effectLst>
              </a:rPr>
              <a:t>Customer menu pop-up - Always displayed throughout all interactions</a:t>
            </a:r>
            <a:endParaRPr lang="LID4096" sz="1200" dirty="0"/>
          </a:p>
        </p:txBody>
      </p:sp>
      <p:cxnSp>
        <p:nvCxnSpPr>
          <p:cNvPr id="35" name="Straight Arrow Connector 34">
            <a:extLst>
              <a:ext uri="{FF2B5EF4-FFF2-40B4-BE49-F238E27FC236}">
                <a16:creationId xmlns:a16="http://schemas.microsoft.com/office/drawing/2014/main" id="{E6ED60BE-16FA-47B1-B462-3BB0F79A42F7}"/>
              </a:ext>
            </a:extLst>
          </p:cNvPr>
          <p:cNvCxnSpPr>
            <a:cxnSpLocks/>
            <a:stCxn id="23" idx="1"/>
          </p:cNvCxnSpPr>
          <p:nvPr/>
        </p:nvCxnSpPr>
        <p:spPr>
          <a:xfrm flipH="1" flipV="1">
            <a:off x="9932565" y="982283"/>
            <a:ext cx="576935" cy="87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3CFF63-ED14-4D2D-BB49-518311B3D9D3}"/>
              </a:ext>
            </a:extLst>
          </p:cNvPr>
          <p:cNvCxnSpPr>
            <a:cxnSpLocks/>
            <a:stCxn id="24" idx="3"/>
          </p:cNvCxnSpPr>
          <p:nvPr/>
        </p:nvCxnSpPr>
        <p:spPr>
          <a:xfrm flipV="1">
            <a:off x="1315517" y="1979802"/>
            <a:ext cx="320336" cy="15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E9833CE-6273-48E8-93C7-499F81F5132C}"/>
              </a:ext>
            </a:extLst>
          </p:cNvPr>
          <p:cNvSpPr txBox="1"/>
          <p:nvPr/>
        </p:nvSpPr>
        <p:spPr>
          <a:xfrm>
            <a:off x="10509500" y="3173587"/>
            <a:ext cx="1545480" cy="1754326"/>
          </a:xfrm>
          <a:prstGeom prst="rect">
            <a:avLst/>
          </a:prstGeom>
          <a:noFill/>
        </p:spPr>
        <p:txBody>
          <a:bodyPr wrap="square">
            <a:spAutoFit/>
          </a:bodyPr>
          <a:lstStyle/>
          <a:p>
            <a:r>
              <a:rPr lang="en-US" sz="1200" dirty="0">
                <a:ln w="0"/>
                <a:effectLst>
                  <a:outerShdw blurRad="38100" dist="19050" dir="2700000" algn="tl" rotWithShape="0">
                    <a:schemeClr val="dk1">
                      <a:alpha val="40000"/>
                    </a:schemeClr>
                  </a:outerShdw>
                </a:effectLst>
              </a:rPr>
              <a:t>Dynamic window - This window will load the relevant interaction each time.</a:t>
            </a:r>
          </a:p>
          <a:p>
            <a:endParaRPr lang="en-US" sz="1200" dirty="0">
              <a:ln w="0"/>
              <a:effectLst>
                <a:outerShdw blurRad="38100" dist="19050" dir="2700000" algn="tl" rotWithShape="0">
                  <a:schemeClr val="dk1">
                    <a:alpha val="40000"/>
                  </a:schemeClr>
                </a:outerShdw>
              </a:effectLst>
            </a:endParaRPr>
          </a:p>
          <a:p>
            <a:endParaRPr lang="en-US" sz="1200" dirty="0">
              <a:ln w="0"/>
              <a:effectLst>
                <a:outerShdw blurRad="38100" dist="19050" dir="2700000" algn="tl" rotWithShape="0">
                  <a:schemeClr val="dk1">
                    <a:alpha val="40000"/>
                  </a:schemeClr>
                </a:outerShdw>
              </a:effectLst>
            </a:endParaRPr>
          </a:p>
          <a:p>
            <a:endParaRPr lang="en-US" sz="1200" dirty="0">
              <a:ln w="0"/>
              <a:effectLst>
                <a:outerShdw blurRad="38100" dist="19050" dir="2700000" algn="tl" rotWithShape="0">
                  <a:schemeClr val="dk1">
                    <a:alpha val="40000"/>
                  </a:schemeClr>
                </a:outerShdw>
              </a:effectLst>
            </a:endParaRPr>
          </a:p>
          <a:p>
            <a:endParaRPr lang="en-US" sz="1200" dirty="0">
              <a:ln w="0"/>
              <a:effectLst>
                <a:outerShdw blurRad="38100" dist="19050" dir="2700000" algn="tl" rotWithShape="0">
                  <a:schemeClr val="dk1">
                    <a:alpha val="40000"/>
                  </a:schemeClr>
                </a:outerShdw>
              </a:effectLst>
            </a:endParaRPr>
          </a:p>
          <a:p>
            <a:endParaRPr lang="en-US" sz="1200" dirty="0">
              <a:ln w="0"/>
              <a:effectLst>
                <a:outerShdw blurRad="38100" dist="19050" dir="2700000" algn="tl" rotWithShape="0">
                  <a:schemeClr val="dk1">
                    <a:alpha val="40000"/>
                  </a:schemeClr>
                </a:outerShdw>
              </a:effectLst>
            </a:endParaRPr>
          </a:p>
        </p:txBody>
      </p:sp>
      <p:cxnSp>
        <p:nvCxnSpPr>
          <p:cNvPr id="28" name="Straight Arrow Connector 27">
            <a:extLst>
              <a:ext uri="{FF2B5EF4-FFF2-40B4-BE49-F238E27FC236}">
                <a16:creationId xmlns:a16="http://schemas.microsoft.com/office/drawing/2014/main" id="{8CEC63BF-1D10-494C-AD19-CD81051F5DAA}"/>
              </a:ext>
            </a:extLst>
          </p:cNvPr>
          <p:cNvCxnSpPr>
            <a:cxnSpLocks/>
            <a:stCxn id="25" idx="1"/>
          </p:cNvCxnSpPr>
          <p:nvPr/>
        </p:nvCxnSpPr>
        <p:spPr>
          <a:xfrm flipH="1" flipV="1">
            <a:off x="9446004" y="2718033"/>
            <a:ext cx="1063496" cy="133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367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A79176E-2421-48F9-A32F-CBA767E32A8D}"/>
              </a:ext>
            </a:extLst>
          </p:cNvPr>
          <p:cNvPicPr>
            <a:picLocks noChangeAspect="1"/>
          </p:cNvPicPr>
          <p:nvPr/>
        </p:nvPicPr>
        <p:blipFill>
          <a:blip r:embed="rId2"/>
          <a:stretch>
            <a:fillRect/>
          </a:stretch>
        </p:blipFill>
        <p:spPr>
          <a:xfrm>
            <a:off x="1441159" y="808625"/>
            <a:ext cx="8684520" cy="6002323"/>
          </a:xfrm>
          <a:prstGeom prst="rect">
            <a:avLst/>
          </a:prstGeom>
        </p:spPr>
      </p:pic>
      <p:sp>
        <p:nvSpPr>
          <p:cNvPr id="18" name="TextBox 17">
            <a:extLst>
              <a:ext uri="{FF2B5EF4-FFF2-40B4-BE49-F238E27FC236}">
                <a16:creationId xmlns:a16="http://schemas.microsoft.com/office/drawing/2014/main" id="{23B00542-C917-425F-89A5-9BB073EBAB05}"/>
              </a:ext>
            </a:extLst>
          </p:cNvPr>
          <p:cNvSpPr txBox="1"/>
          <p:nvPr/>
        </p:nvSpPr>
        <p:spPr>
          <a:xfrm>
            <a:off x="4382894" y="107520"/>
            <a:ext cx="3214025" cy="461665"/>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Home page - Customer</a:t>
            </a:r>
          </a:p>
        </p:txBody>
      </p:sp>
      <p:sp>
        <p:nvSpPr>
          <p:cNvPr id="19" name="TextBox 18">
            <a:extLst>
              <a:ext uri="{FF2B5EF4-FFF2-40B4-BE49-F238E27FC236}">
                <a16:creationId xmlns:a16="http://schemas.microsoft.com/office/drawing/2014/main" id="{6C3936F2-FC14-4F40-94EB-35082C8E65C1}"/>
              </a:ext>
            </a:extLst>
          </p:cNvPr>
          <p:cNvSpPr txBox="1"/>
          <p:nvPr/>
        </p:nvSpPr>
        <p:spPr>
          <a:xfrm>
            <a:off x="525011" y="550741"/>
            <a:ext cx="1832296" cy="461665"/>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Home page - Customer window button</a:t>
            </a:r>
          </a:p>
        </p:txBody>
      </p:sp>
      <p:sp>
        <p:nvSpPr>
          <p:cNvPr id="20" name="TextBox 19">
            <a:extLst>
              <a:ext uri="{FF2B5EF4-FFF2-40B4-BE49-F238E27FC236}">
                <a16:creationId xmlns:a16="http://schemas.microsoft.com/office/drawing/2014/main" id="{B53D3442-D075-45FA-8C3B-DBA4042DF8C3}"/>
              </a:ext>
            </a:extLst>
          </p:cNvPr>
          <p:cNvSpPr txBox="1"/>
          <p:nvPr/>
        </p:nvSpPr>
        <p:spPr>
          <a:xfrm>
            <a:off x="2580554" y="227575"/>
            <a:ext cx="1224793" cy="646331"/>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Cart window button</a:t>
            </a:r>
          </a:p>
          <a:p>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1" name="TextBox 20">
            <a:extLst>
              <a:ext uri="{FF2B5EF4-FFF2-40B4-BE49-F238E27FC236}">
                <a16:creationId xmlns:a16="http://schemas.microsoft.com/office/drawing/2014/main" id="{83436136-BF99-495F-9E1E-CE9260DD54E0}"/>
              </a:ext>
            </a:extLst>
          </p:cNvPr>
          <p:cNvSpPr txBox="1"/>
          <p:nvPr/>
        </p:nvSpPr>
        <p:spPr>
          <a:xfrm>
            <a:off x="7662692" y="0"/>
            <a:ext cx="2391223" cy="1754326"/>
          </a:xfrm>
          <a:prstGeom prst="rect">
            <a:avLst/>
          </a:prstGeom>
          <a:noFill/>
        </p:spPr>
        <p:txBody>
          <a:bodyPr wrap="square">
            <a:spAutoFit/>
          </a:bodyPr>
          <a:lstStyle/>
          <a:p>
            <a:pPr algn="r"/>
            <a:r>
              <a:rPr lang="en-US" sz="1200" b="0" cap="none" spc="0" dirty="0">
                <a:ln w="0"/>
                <a:solidFill>
                  <a:schemeClr val="tx1"/>
                </a:solidFill>
                <a:effectLst>
                  <a:outerShdw blurRad="38100" dist="19050" dir="2700000" algn="tl" rotWithShape="0">
                    <a:schemeClr val="dk1">
                      <a:alpha val="40000"/>
                    </a:schemeClr>
                  </a:outerShdw>
                </a:effectLst>
              </a:rPr>
              <a:t>Notification icon - When there is a notification for the customer (such as order confirmation), a red circle will be displayed above this icon.</a:t>
            </a:r>
          </a:p>
          <a:p>
            <a:pPr algn="r"/>
            <a:endParaRPr lang="en-US" sz="1200" b="0" cap="none" spc="0" dirty="0">
              <a:ln w="0"/>
              <a:solidFill>
                <a:schemeClr val="tx1"/>
              </a:solidFill>
              <a:effectLst>
                <a:outerShdw blurRad="38100" dist="19050" dir="2700000" algn="tl" rotWithShape="0">
                  <a:schemeClr val="dk1">
                    <a:alpha val="40000"/>
                  </a:schemeClr>
                </a:outerShdw>
              </a:effectLst>
            </a:endParaRPr>
          </a:p>
          <a:p>
            <a:pPr algn="r"/>
            <a:endParaRPr lang="en-US" sz="1200" b="0" cap="none" spc="0" dirty="0">
              <a:ln w="0"/>
              <a:solidFill>
                <a:schemeClr val="tx1"/>
              </a:solidFill>
              <a:effectLst>
                <a:outerShdw blurRad="38100" dist="19050" dir="2700000" algn="tl" rotWithShape="0">
                  <a:schemeClr val="dk1">
                    <a:alpha val="40000"/>
                  </a:schemeClr>
                </a:outerShdw>
              </a:effectLst>
            </a:endParaRPr>
          </a:p>
          <a:p>
            <a:pPr algn="r"/>
            <a:endParaRPr lang="en-US" sz="1200" b="0" cap="none" spc="0" dirty="0">
              <a:ln w="0"/>
              <a:solidFill>
                <a:schemeClr val="tx1"/>
              </a:solidFill>
              <a:effectLst>
                <a:outerShdw blurRad="38100" dist="19050" dir="2700000" algn="tl" rotWithShape="0">
                  <a:schemeClr val="dk1">
                    <a:alpha val="40000"/>
                  </a:schemeClr>
                </a:outerShdw>
              </a:effectLst>
            </a:endParaRPr>
          </a:p>
          <a:p>
            <a:pPr algn="r"/>
            <a:endParaRPr lang="en-US" sz="1200" b="0" cap="none" spc="0" dirty="0">
              <a:ln w="0"/>
              <a:solidFill>
                <a:schemeClr val="tx1"/>
              </a:solidFill>
              <a:effectLst>
                <a:outerShdw blurRad="38100" dist="19050" dir="2700000" algn="tl" rotWithShape="0">
                  <a:schemeClr val="dk1">
                    <a:alpha val="40000"/>
                  </a:schemeClr>
                </a:outerShdw>
              </a:effectLst>
            </a:endParaRPr>
          </a:p>
          <a:p>
            <a:pPr algn="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6272A20F-DA03-4040-94F1-89CB80CCBE27}"/>
              </a:ext>
            </a:extLst>
          </p:cNvPr>
          <p:cNvSpPr txBox="1"/>
          <p:nvPr/>
        </p:nvSpPr>
        <p:spPr>
          <a:xfrm>
            <a:off x="10393251" y="327948"/>
            <a:ext cx="1273738" cy="276999"/>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Logout button</a:t>
            </a:r>
          </a:p>
        </p:txBody>
      </p:sp>
      <p:sp>
        <p:nvSpPr>
          <p:cNvPr id="23" name="TextBox 22">
            <a:extLst>
              <a:ext uri="{FF2B5EF4-FFF2-40B4-BE49-F238E27FC236}">
                <a16:creationId xmlns:a16="http://schemas.microsoft.com/office/drawing/2014/main" id="{47C36BC8-A02B-4EDA-9205-1D6435C3472D}"/>
              </a:ext>
            </a:extLst>
          </p:cNvPr>
          <p:cNvSpPr txBox="1"/>
          <p:nvPr/>
        </p:nvSpPr>
        <p:spPr>
          <a:xfrm>
            <a:off x="10251321" y="1101055"/>
            <a:ext cx="1426154" cy="461665"/>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Close button (X) - Window closure</a:t>
            </a:r>
          </a:p>
        </p:txBody>
      </p:sp>
      <p:sp>
        <p:nvSpPr>
          <p:cNvPr id="24" name="TextBox 23">
            <a:extLst>
              <a:ext uri="{FF2B5EF4-FFF2-40B4-BE49-F238E27FC236}">
                <a16:creationId xmlns:a16="http://schemas.microsoft.com/office/drawing/2014/main" id="{5375C9CB-13A0-4E64-B80F-683D2DAD9376}"/>
              </a:ext>
            </a:extLst>
          </p:cNvPr>
          <p:cNvSpPr txBox="1"/>
          <p:nvPr/>
        </p:nvSpPr>
        <p:spPr>
          <a:xfrm>
            <a:off x="88783" y="3051279"/>
            <a:ext cx="1285264" cy="461665"/>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Order window button</a:t>
            </a:r>
          </a:p>
        </p:txBody>
      </p:sp>
      <p:cxnSp>
        <p:nvCxnSpPr>
          <p:cNvPr id="26" name="Straight Arrow Connector 25">
            <a:extLst>
              <a:ext uri="{FF2B5EF4-FFF2-40B4-BE49-F238E27FC236}">
                <a16:creationId xmlns:a16="http://schemas.microsoft.com/office/drawing/2014/main" id="{C2191B5F-5C91-4E57-B0B2-98D95BA44F3F}"/>
              </a:ext>
            </a:extLst>
          </p:cNvPr>
          <p:cNvCxnSpPr>
            <a:stCxn id="19" idx="2"/>
          </p:cNvCxnSpPr>
          <p:nvPr/>
        </p:nvCxnSpPr>
        <p:spPr>
          <a:xfrm>
            <a:off x="1441159" y="1012406"/>
            <a:ext cx="253417" cy="88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07A3389-CC91-4F5A-95EF-77B1D2A0B81C}"/>
              </a:ext>
            </a:extLst>
          </p:cNvPr>
          <p:cNvCxnSpPr>
            <a:cxnSpLocks/>
            <a:stCxn id="20" idx="2"/>
          </p:cNvCxnSpPr>
          <p:nvPr/>
        </p:nvCxnSpPr>
        <p:spPr>
          <a:xfrm flipH="1">
            <a:off x="2880395" y="873906"/>
            <a:ext cx="312556" cy="345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3A503C4-56AD-44CF-8A65-AC3E5DA98A96}"/>
              </a:ext>
            </a:extLst>
          </p:cNvPr>
          <p:cNvCxnSpPr>
            <a:cxnSpLocks/>
            <a:stCxn id="21" idx="2"/>
          </p:cNvCxnSpPr>
          <p:nvPr/>
        </p:nvCxnSpPr>
        <p:spPr>
          <a:xfrm flipH="1">
            <a:off x="8295355" y="712499"/>
            <a:ext cx="562949" cy="137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561625B-E1D6-42FA-8BE6-9DD3111F6DBA}"/>
              </a:ext>
            </a:extLst>
          </p:cNvPr>
          <p:cNvCxnSpPr>
            <a:cxnSpLocks/>
            <a:stCxn id="22" idx="2"/>
          </p:cNvCxnSpPr>
          <p:nvPr/>
        </p:nvCxnSpPr>
        <p:spPr>
          <a:xfrm flipH="1">
            <a:off x="9088057" y="604947"/>
            <a:ext cx="1942063" cy="496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6ED60BE-16FA-47B1-B462-3BB0F79A42F7}"/>
              </a:ext>
            </a:extLst>
          </p:cNvPr>
          <p:cNvCxnSpPr>
            <a:cxnSpLocks/>
            <a:stCxn id="23" idx="1"/>
          </p:cNvCxnSpPr>
          <p:nvPr/>
        </p:nvCxnSpPr>
        <p:spPr>
          <a:xfrm flipH="1" flipV="1">
            <a:off x="9887206" y="1218908"/>
            <a:ext cx="364115" cy="112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3CFF63-ED14-4D2D-BB49-518311B3D9D3}"/>
              </a:ext>
            </a:extLst>
          </p:cNvPr>
          <p:cNvCxnSpPr>
            <a:cxnSpLocks/>
            <a:stCxn id="24" idx="3"/>
          </p:cNvCxnSpPr>
          <p:nvPr/>
        </p:nvCxnSpPr>
        <p:spPr>
          <a:xfrm flipV="1">
            <a:off x="1374047" y="3189779"/>
            <a:ext cx="496698" cy="9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E18BD14-77AF-4860-980C-3DF63D088711}"/>
              </a:ext>
            </a:extLst>
          </p:cNvPr>
          <p:cNvSpPr txBox="1"/>
          <p:nvPr/>
        </p:nvSpPr>
        <p:spPr>
          <a:xfrm>
            <a:off x="10125679" y="1943283"/>
            <a:ext cx="1851896" cy="3416320"/>
          </a:xfrm>
          <a:prstGeom prst="rect">
            <a:avLst/>
          </a:prstGeom>
          <a:noFill/>
        </p:spPr>
        <p:txBody>
          <a:bodyPr wrap="square">
            <a:spAutoFit/>
          </a:bodyPr>
          <a:lstStyle/>
          <a:p>
            <a:pPr algn="r"/>
            <a:r>
              <a:rPr lang="en-US" sz="1200" b="0" cap="none" spc="0" dirty="0">
                <a:ln w="0"/>
                <a:solidFill>
                  <a:schemeClr val="tx1"/>
                </a:solidFill>
                <a:effectLst>
                  <a:outerShdw blurRad="38100" dist="19050" dir="2700000" algn="tl" rotWithShape="0">
                    <a:schemeClr val="dk1">
                      <a:alpha val="40000"/>
                    </a:schemeClr>
                  </a:outerShdw>
                </a:effectLst>
              </a:rPr>
              <a:t>Upon pressing any key, to create a click effect for the user, the key should have a hover animation when the mouse passes over it</a:t>
            </a:r>
            <a:endParaRPr lang="he-IL" sz="1200" dirty="0">
              <a:ln w="0"/>
              <a:effectLst>
                <a:outerShdw blurRad="38100" dist="19050" dir="2700000" algn="tl" rotWithShape="0">
                  <a:schemeClr val="dk1">
                    <a:alpha val="40000"/>
                  </a:schemeClr>
                </a:outerShdw>
              </a:effectLst>
            </a:endParaRPr>
          </a:p>
          <a:p>
            <a:pPr algn="r"/>
            <a:endParaRPr lang="he-IL" sz="1200" dirty="0">
              <a:ln w="0"/>
              <a:effectLst>
                <a:outerShdw blurRad="38100" dist="19050" dir="2700000" algn="tl" rotWithShape="0">
                  <a:schemeClr val="dk1">
                    <a:alpha val="40000"/>
                  </a:schemeClr>
                </a:outerShdw>
              </a:effectLst>
            </a:endParaRPr>
          </a:p>
          <a:p>
            <a:pPr algn="r"/>
            <a:endParaRPr lang="he-IL" sz="1200" dirty="0">
              <a:ln w="0"/>
              <a:effectLst>
                <a:outerShdw blurRad="38100" dist="19050" dir="2700000" algn="tl" rotWithShape="0">
                  <a:schemeClr val="dk1">
                    <a:alpha val="40000"/>
                  </a:schemeClr>
                </a:outerShdw>
              </a:effectLst>
            </a:endParaRPr>
          </a:p>
          <a:p>
            <a:pPr algn="r"/>
            <a:endParaRPr lang="he-IL" sz="1200" dirty="0">
              <a:ln w="0"/>
              <a:effectLst>
                <a:outerShdw blurRad="38100" dist="19050" dir="2700000" algn="tl" rotWithShape="0">
                  <a:schemeClr val="dk1">
                    <a:alpha val="40000"/>
                  </a:schemeClr>
                </a:outerShdw>
              </a:effectLst>
            </a:endParaRPr>
          </a:p>
          <a:p>
            <a:pPr algn="r"/>
            <a:r>
              <a:rPr lang="en-US" sz="1200" dirty="0">
                <a:ln w="0"/>
                <a:effectLst>
                  <a:outerShdw blurRad="38100" dist="19050" dir="2700000" algn="tl" rotWithShape="0">
                    <a:schemeClr val="dk1">
                      <a:alpha val="40000"/>
                    </a:schemeClr>
                  </a:outerShdw>
                </a:effectLst>
              </a:rPr>
              <a:t>Upon clicking, there should be a pressed effect where the key slightly shrinks, and then returns to its original size upon releasing the key</a:t>
            </a:r>
            <a:endParaRPr lang="he-IL" sz="1200" dirty="0">
              <a:ln w="0"/>
              <a:effectLst>
                <a:outerShdw blurRad="38100" dist="19050" dir="2700000" algn="tl" rotWithShape="0">
                  <a:schemeClr val="dk1">
                    <a:alpha val="40000"/>
                  </a:schemeClr>
                </a:outerShdw>
              </a:effectLst>
            </a:endParaRPr>
          </a:p>
          <a:p>
            <a:pPr algn="r"/>
            <a:endParaRPr lang="he-IL" sz="1200" dirty="0">
              <a:ln w="0"/>
              <a:effectLst>
                <a:outerShdw blurRad="38100" dist="19050" dir="2700000" algn="tl" rotWithShape="0">
                  <a:schemeClr val="dk1">
                    <a:alpha val="40000"/>
                  </a:schemeClr>
                </a:outerShdw>
              </a:effectLst>
            </a:endParaRPr>
          </a:p>
          <a:p>
            <a:pPr algn="r"/>
            <a:endParaRPr lang="he-IL" sz="1200" dirty="0">
              <a:ln w="0"/>
              <a:effectLst>
                <a:outerShdw blurRad="38100" dist="19050" dir="2700000" algn="tl" rotWithShape="0">
                  <a:schemeClr val="dk1">
                    <a:alpha val="40000"/>
                  </a:schemeClr>
                </a:outerShdw>
              </a:effectLst>
            </a:endParaRPr>
          </a:p>
          <a:p>
            <a:pPr algn="r"/>
            <a:endParaRPr lang="he-IL" sz="1200" dirty="0">
              <a:ln w="0"/>
              <a:effectLst>
                <a:outerShdw blurRad="38100" dist="19050" dir="2700000" algn="tl" rotWithShape="0">
                  <a:schemeClr val="dk1">
                    <a:alpha val="40000"/>
                  </a:schemeClr>
                </a:outerShdw>
              </a:effectLst>
            </a:endParaRPr>
          </a:p>
          <a:p>
            <a:pPr algn="r"/>
            <a:endParaRPr lang="LID4096" sz="1200" dirty="0"/>
          </a:p>
        </p:txBody>
      </p:sp>
      <p:pic>
        <p:nvPicPr>
          <p:cNvPr id="52" name="Picture 51">
            <a:extLst>
              <a:ext uri="{FF2B5EF4-FFF2-40B4-BE49-F238E27FC236}">
                <a16:creationId xmlns:a16="http://schemas.microsoft.com/office/drawing/2014/main" id="{F73FD247-E2D8-483F-B886-F95A054E6599}"/>
              </a:ext>
            </a:extLst>
          </p:cNvPr>
          <p:cNvPicPr>
            <a:picLocks noChangeAspect="1"/>
          </p:cNvPicPr>
          <p:nvPr/>
        </p:nvPicPr>
        <p:blipFill>
          <a:blip r:embed="rId3"/>
          <a:stretch>
            <a:fillRect/>
          </a:stretch>
        </p:blipFill>
        <p:spPr>
          <a:xfrm>
            <a:off x="10593037" y="2935276"/>
            <a:ext cx="1066949" cy="447737"/>
          </a:xfrm>
          <a:prstGeom prst="rect">
            <a:avLst/>
          </a:prstGeom>
        </p:spPr>
      </p:pic>
      <p:pic>
        <p:nvPicPr>
          <p:cNvPr id="53" name="Picture 52">
            <a:extLst>
              <a:ext uri="{FF2B5EF4-FFF2-40B4-BE49-F238E27FC236}">
                <a16:creationId xmlns:a16="http://schemas.microsoft.com/office/drawing/2014/main" id="{43DDF4AA-D767-4559-B724-77DE724EDA3B}"/>
              </a:ext>
            </a:extLst>
          </p:cNvPr>
          <p:cNvPicPr>
            <a:picLocks noChangeAspect="1"/>
          </p:cNvPicPr>
          <p:nvPr/>
        </p:nvPicPr>
        <p:blipFill>
          <a:blip r:embed="rId4"/>
          <a:stretch>
            <a:fillRect/>
          </a:stretch>
        </p:blipFill>
        <p:spPr>
          <a:xfrm>
            <a:off x="10678625" y="4575173"/>
            <a:ext cx="895772" cy="391900"/>
          </a:xfrm>
          <a:prstGeom prst="rect">
            <a:avLst/>
          </a:prstGeom>
        </p:spPr>
      </p:pic>
    </p:spTree>
    <p:extLst>
      <p:ext uri="{BB962C8B-B14F-4D97-AF65-F5344CB8AC3E}">
        <p14:creationId xmlns:p14="http://schemas.microsoft.com/office/powerpoint/2010/main" val="316471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A79176E-2421-48F9-A32F-CBA767E32A8D}"/>
              </a:ext>
            </a:extLst>
          </p:cNvPr>
          <p:cNvPicPr>
            <a:picLocks noChangeAspect="1"/>
          </p:cNvPicPr>
          <p:nvPr/>
        </p:nvPicPr>
        <p:blipFill>
          <a:blip r:embed="rId2"/>
          <a:stretch>
            <a:fillRect/>
          </a:stretch>
        </p:blipFill>
        <p:spPr>
          <a:xfrm>
            <a:off x="394282" y="569185"/>
            <a:ext cx="9099034" cy="6288815"/>
          </a:xfrm>
          <a:prstGeom prst="rect">
            <a:avLst/>
          </a:prstGeom>
        </p:spPr>
      </p:pic>
      <p:sp>
        <p:nvSpPr>
          <p:cNvPr id="18" name="TextBox 17">
            <a:extLst>
              <a:ext uri="{FF2B5EF4-FFF2-40B4-BE49-F238E27FC236}">
                <a16:creationId xmlns:a16="http://schemas.microsoft.com/office/drawing/2014/main" id="{23B00542-C917-425F-89A5-9BB073EBAB05}"/>
              </a:ext>
            </a:extLst>
          </p:cNvPr>
          <p:cNvSpPr txBox="1"/>
          <p:nvPr/>
        </p:nvSpPr>
        <p:spPr>
          <a:xfrm>
            <a:off x="4382894" y="107520"/>
            <a:ext cx="3151247" cy="461665"/>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Home page - Customer</a:t>
            </a:r>
          </a:p>
        </p:txBody>
      </p:sp>
      <p:sp>
        <p:nvSpPr>
          <p:cNvPr id="25" name="TextBox 24">
            <a:extLst>
              <a:ext uri="{FF2B5EF4-FFF2-40B4-BE49-F238E27FC236}">
                <a16:creationId xmlns:a16="http://schemas.microsoft.com/office/drawing/2014/main" id="{8FCD63EB-E080-4ADF-AB6E-33F349D728AE}"/>
              </a:ext>
            </a:extLst>
          </p:cNvPr>
          <p:cNvSpPr txBox="1"/>
          <p:nvPr/>
        </p:nvSpPr>
        <p:spPr>
          <a:xfrm>
            <a:off x="10628826" y="2902438"/>
            <a:ext cx="1426154" cy="2123658"/>
          </a:xfrm>
          <a:prstGeom prst="rect">
            <a:avLst/>
          </a:prstGeom>
          <a:noFill/>
        </p:spPr>
        <p:txBody>
          <a:bodyPr wrap="square">
            <a:spAutoFit/>
          </a:bodyPr>
          <a:lstStyle/>
          <a:p>
            <a:r>
              <a:rPr lang="en-US" sz="1200" dirty="0">
                <a:ln w="0"/>
                <a:effectLst>
                  <a:outerShdw blurRad="38100" dist="19050" dir="2700000" algn="tl" rotWithShape="0">
                    <a:schemeClr val="dk1">
                      <a:alpha val="40000"/>
                    </a:schemeClr>
                  </a:outerShdw>
                </a:effectLst>
              </a:rPr>
              <a:t>The user navigates through catalogs using the keys. Additionally, product names and images are displayed so that the customer can identify the products available in each catalog.</a:t>
            </a:r>
            <a:endParaRPr lang="LID4096" sz="1200" dirty="0"/>
          </a:p>
        </p:txBody>
      </p:sp>
      <p:cxnSp>
        <p:nvCxnSpPr>
          <p:cNvPr id="28" name="Straight Arrow Connector 27">
            <a:extLst>
              <a:ext uri="{FF2B5EF4-FFF2-40B4-BE49-F238E27FC236}">
                <a16:creationId xmlns:a16="http://schemas.microsoft.com/office/drawing/2014/main" id="{B48B8E36-1701-458B-A4C7-50E7AAA1CD71}"/>
              </a:ext>
            </a:extLst>
          </p:cNvPr>
          <p:cNvCxnSpPr>
            <a:cxnSpLocks/>
            <a:stCxn id="25" idx="1"/>
          </p:cNvCxnSpPr>
          <p:nvPr/>
        </p:nvCxnSpPr>
        <p:spPr>
          <a:xfrm flipH="1" flipV="1">
            <a:off x="6727971" y="2585753"/>
            <a:ext cx="3900855" cy="1378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4C084D5-1431-44F8-B8FE-4635FE73DEB0}"/>
              </a:ext>
            </a:extLst>
          </p:cNvPr>
          <p:cNvCxnSpPr>
            <a:cxnSpLocks/>
            <a:stCxn id="25" idx="1"/>
          </p:cNvCxnSpPr>
          <p:nvPr/>
        </p:nvCxnSpPr>
        <p:spPr>
          <a:xfrm flipH="1">
            <a:off x="6727971" y="3964267"/>
            <a:ext cx="3900855" cy="87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30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6D17C5-B23C-4AE8-AB7D-A4140773FCBE}"/>
              </a:ext>
            </a:extLst>
          </p:cNvPr>
          <p:cNvPicPr>
            <a:picLocks noChangeAspect="1"/>
          </p:cNvPicPr>
          <p:nvPr/>
        </p:nvPicPr>
        <p:blipFill>
          <a:blip r:embed="rId2"/>
          <a:stretch>
            <a:fillRect/>
          </a:stretch>
        </p:blipFill>
        <p:spPr>
          <a:xfrm>
            <a:off x="1184768" y="560796"/>
            <a:ext cx="9009776" cy="6216746"/>
          </a:xfrm>
          <a:prstGeom prst="rect">
            <a:avLst/>
          </a:prstGeom>
        </p:spPr>
      </p:pic>
      <p:sp>
        <p:nvSpPr>
          <p:cNvPr id="4" name="TextBox 3">
            <a:extLst>
              <a:ext uri="{FF2B5EF4-FFF2-40B4-BE49-F238E27FC236}">
                <a16:creationId xmlns:a16="http://schemas.microsoft.com/office/drawing/2014/main" id="{B693684C-88C6-466A-ABE5-B9E6C19E98E6}"/>
              </a:ext>
            </a:extLst>
          </p:cNvPr>
          <p:cNvSpPr txBox="1"/>
          <p:nvPr/>
        </p:nvSpPr>
        <p:spPr>
          <a:xfrm>
            <a:off x="2428260" y="80458"/>
            <a:ext cx="6749296" cy="461665"/>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Personalized Matching Catalog Window - Customer</a:t>
            </a:r>
          </a:p>
        </p:txBody>
      </p:sp>
      <p:sp>
        <p:nvSpPr>
          <p:cNvPr id="5" name="TextBox 4">
            <a:extLst>
              <a:ext uri="{FF2B5EF4-FFF2-40B4-BE49-F238E27FC236}">
                <a16:creationId xmlns:a16="http://schemas.microsoft.com/office/drawing/2014/main" id="{D590A141-CE2A-4FA4-B3B1-FF370EDDB577}"/>
              </a:ext>
            </a:extLst>
          </p:cNvPr>
          <p:cNvSpPr txBox="1"/>
          <p:nvPr/>
        </p:nvSpPr>
        <p:spPr>
          <a:xfrm>
            <a:off x="0" y="5965218"/>
            <a:ext cx="1285264" cy="830997"/>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Back Button</a:t>
            </a:r>
          </a:p>
          <a:p>
            <a:r>
              <a:rPr lang="en-US" sz="1200" b="0" cap="none" spc="0" dirty="0">
                <a:ln w="0"/>
                <a:solidFill>
                  <a:schemeClr val="tx1"/>
                </a:solidFill>
                <a:effectLst>
                  <a:outerShdw blurRad="38100" dist="19050" dir="2700000" algn="tl" rotWithShape="0">
                    <a:schemeClr val="dk1">
                      <a:alpha val="40000"/>
                    </a:schemeClr>
                  </a:outerShdw>
                </a:effectLst>
              </a:rPr>
              <a:t>Return to Home Page - Customer Window</a:t>
            </a:r>
            <a:endParaRPr lang="LID4096" sz="1200" dirty="0"/>
          </a:p>
        </p:txBody>
      </p:sp>
      <p:cxnSp>
        <p:nvCxnSpPr>
          <p:cNvPr id="6" name="Straight Arrow Connector 5">
            <a:extLst>
              <a:ext uri="{FF2B5EF4-FFF2-40B4-BE49-F238E27FC236}">
                <a16:creationId xmlns:a16="http://schemas.microsoft.com/office/drawing/2014/main" id="{0BADB7D1-ACBE-47B6-A4E9-070EEC214839}"/>
              </a:ext>
            </a:extLst>
          </p:cNvPr>
          <p:cNvCxnSpPr>
            <a:cxnSpLocks/>
            <a:stCxn id="5" idx="3"/>
          </p:cNvCxnSpPr>
          <p:nvPr/>
        </p:nvCxnSpPr>
        <p:spPr>
          <a:xfrm flipV="1">
            <a:off x="1285264" y="6185644"/>
            <a:ext cx="400751" cy="195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BF3FA7-8944-45F4-8397-52D98CE4E15E}"/>
              </a:ext>
            </a:extLst>
          </p:cNvPr>
          <p:cNvSpPr txBox="1"/>
          <p:nvPr/>
        </p:nvSpPr>
        <p:spPr>
          <a:xfrm>
            <a:off x="10295040" y="1112952"/>
            <a:ext cx="1812021" cy="1938992"/>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Each displayed product has the following fields:</a:t>
            </a:r>
          </a:p>
          <a:p>
            <a:endParaRPr lang="en-US" sz="1200" b="0" cap="none" spc="0" dirty="0">
              <a:ln w="0"/>
              <a:solidFill>
                <a:schemeClr val="tx1"/>
              </a:solidFill>
              <a:effectLst>
                <a:outerShdw blurRad="38100" dist="19050" dir="2700000" algn="tl" rotWithShape="0">
                  <a:schemeClr val="dk1">
                    <a:alpha val="40000"/>
                  </a:schemeClr>
                </a:outerShdw>
              </a:effectLst>
            </a:endParaRPr>
          </a:p>
          <a:p>
            <a:r>
              <a:rPr lang="en-US" sz="1200" b="0" cap="none" spc="0" dirty="0">
                <a:ln w="0"/>
                <a:solidFill>
                  <a:schemeClr val="tx1"/>
                </a:solidFill>
                <a:effectLst>
                  <a:outerShdw blurRad="38100" dist="19050" dir="2700000" algn="tl" rotWithShape="0">
                    <a:schemeClr val="dk1">
                      <a:alpha val="40000"/>
                    </a:schemeClr>
                  </a:outerShdw>
                </a:effectLst>
              </a:rPr>
              <a:t>1.Image</a:t>
            </a:r>
          </a:p>
          <a:p>
            <a:r>
              <a:rPr lang="en-US" sz="1200" b="0" cap="none" spc="0" dirty="0">
                <a:ln w="0"/>
                <a:solidFill>
                  <a:schemeClr val="tx1"/>
                </a:solidFill>
                <a:effectLst>
                  <a:outerShdw blurRad="38100" dist="19050" dir="2700000" algn="tl" rotWithShape="0">
                    <a:schemeClr val="dk1">
                      <a:alpha val="40000"/>
                    </a:schemeClr>
                  </a:outerShdw>
                </a:effectLst>
              </a:rPr>
              <a:t>2.Product Name</a:t>
            </a:r>
          </a:p>
          <a:p>
            <a:r>
              <a:rPr lang="en-US" sz="1200" b="0" cap="none" spc="0" dirty="0">
                <a:ln w="0"/>
                <a:solidFill>
                  <a:schemeClr val="tx1"/>
                </a:solidFill>
                <a:effectLst>
                  <a:outerShdw blurRad="38100" dist="19050" dir="2700000" algn="tl" rotWithShape="0">
                    <a:schemeClr val="dk1">
                      <a:alpha val="40000"/>
                    </a:schemeClr>
                  </a:outerShdw>
                </a:effectLst>
              </a:rPr>
              <a:t>3."+" and "-" buttons for quantity selection</a:t>
            </a:r>
          </a:p>
          <a:p>
            <a:r>
              <a:rPr lang="en-US" sz="1200" dirty="0">
                <a:ln w="0"/>
                <a:effectLst>
                  <a:outerShdw blurRad="38100" dist="19050" dir="2700000" algn="tl" rotWithShape="0">
                    <a:schemeClr val="dk1">
                      <a:alpha val="40000"/>
                    </a:schemeClr>
                  </a:outerShdw>
                </a:effectLst>
              </a:rPr>
              <a:t>4.</a:t>
            </a:r>
            <a:r>
              <a:rPr lang="en-US" sz="1200" b="0" cap="none" spc="0" dirty="0">
                <a:ln w="0"/>
                <a:solidFill>
                  <a:schemeClr val="tx1"/>
                </a:solidFill>
                <a:effectLst>
                  <a:outerShdw blurRad="38100" dist="19050" dir="2700000" algn="tl" rotWithShape="0">
                    <a:schemeClr val="dk1">
                      <a:alpha val="40000"/>
                    </a:schemeClr>
                  </a:outerShdw>
                </a:effectLst>
              </a:rPr>
              <a:t>Text indicating the quantity of the item</a:t>
            </a:r>
          </a:p>
          <a:p>
            <a:r>
              <a:rPr lang="en-US" sz="1200" b="0" cap="none" spc="0" dirty="0">
                <a:ln w="0"/>
                <a:solidFill>
                  <a:schemeClr val="tx1"/>
                </a:solidFill>
                <a:effectLst>
                  <a:outerShdw blurRad="38100" dist="19050" dir="2700000" algn="tl" rotWithShape="0">
                    <a:schemeClr val="dk1">
                      <a:alpha val="40000"/>
                    </a:schemeClr>
                  </a:outerShdw>
                </a:effectLst>
              </a:rPr>
              <a:t>5."Add to Cart" button</a:t>
            </a:r>
            <a:endParaRPr lang="LID4096" sz="1200" dirty="0"/>
          </a:p>
        </p:txBody>
      </p:sp>
      <p:cxnSp>
        <p:nvCxnSpPr>
          <p:cNvPr id="10" name="Straight Arrow Connector 9">
            <a:extLst>
              <a:ext uri="{FF2B5EF4-FFF2-40B4-BE49-F238E27FC236}">
                <a16:creationId xmlns:a16="http://schemas.microsoft.com/office/drawing/2014/main" id="{4BAE8090-99A5-4EDD-AE07-E21176A78C2C}"/>
              </a:ext>
            </a:extLst>
          </p:cNvPr>
          <p:cNvCxnSpPr>
            <a:cxnSpLocks/>
          </p:cNvCxnSpPr>
          <p:nvPr/>
        </p:nvCxnSpPr>
        <p:spPr>
          <a:xfrm flipH="1">
            <a:off x="9060110" y="2227846"/>
            <a:ext cx="1546371" cy="364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4CF4B2-66AC-4363-8CD6-A6BAA5C5F6C4}"/>
              </a:ext>
            </a:extLst>
          </p:cNvPr>
          <p:cNvSpPr txBox="1"/>
          <p:nvPr/>
        </p:nvSpPr>
        <p:spPr>
          <a:xfrm>
            <a:off x="10295040" y="3650189"/>
            <a:ext cx="1812021" cy="830997"/>
          </a:xfrm>
          <a:prstGeom prst="rect">
            <a:avLst/>
          </a:prstGeom>
          <a:noFill/>
        </p:spPr>
        <p:txBody>
          <a:bodyPr wrap="square">
            <a:spAutoFit/>
          </a:bodyPr>
          <a:lstStyle/>
          <a:p>
            <a:r>
              <a:rPr lang="en-US" sz="1200" dirty="0"/>
              <a:t>Additionally, there is an indicator for the current page number to prevent excessive scrolling.</a:t>
            </a:r>
            <a:endParaRPr lang="LID4096" sz="1200" dirty="0"/>
          </a:p>
        </p:txBody>
      </p:sp>
      <p:cxnSp>
        <p:nvCxnSpPr>
          <p:cNvPr id="13" name="Straight Arrow Connector 12">
            <a:extLst>
              <a:ext uri="{FF2B5EF4-FFF2-40B4-BE49-F238E27FC236}">
                <a16:creationId xmlns:a16="http://schemas.microsoft.com/office/drawing/2014/main" id="{5C2B7FE5-BB41-4A10-8778-EA959B4F3434}"/>
              </a:ext>
            </a:extLst>
          </p:cNvPr>
          <p:cNvCxnSpPr>
            <a:cxnSpLocks/>
            <a:stCxn id="12" idx="1"/>
          </p:cNvCxnSpPr>
          <p:nvPr/>
        </p:nvCxnSpPr>
        <p:spPr>
          <a:xfrm flipH="1" flipV="1">
            <a:off x="9867202" y="3788688"/>
            <a:ext cx="427838" cy="27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A1B15C-EE8D-4F9A-AA12-9D6C0ADF9BE0}"/>
              </a:ext>
            </a:extLst>
          </p:cNvPr>
          <p:cNvCxnSpPr>
            <a:cxnSpLocks/>
            <a:stCxn id="12" idx="1"/>
          </p:cNvCxnSpPr>
          <p:nvPr/>
        </p:nvCxnSpPr>
        <p:spPr>
          <a:xfrm flipH="1">
            <a:off x="6973000" y="4065688"/>
            <a:ext cx="3322040" cy="2119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B605E87-5A7D-400E-8CA9-722FD979B1A1}"/>
              </a:ext>
            </a:extLst>
          </p:cNvPr>
          <p:cNvSpPr/>
          <p:nvPr/>
        </p:nvSpPr>
        <p:spPr>
          <a:xfrm>
            <a:off x="6962862" y="2139193"/>
            <a:ext cx="2214694" cy="12080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53755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793FC-C94E-4645-A89A-019A99011D49}"/>
              </a:ext>
            </a:extLst>
          </p:cNvPr>
          <p:cNvPicPr>
            <a:picLocks noChangeAspect="1"/>
          </p:cNvPicPr>
          <p:nvPr/>
        </p:nvPicPr>
        <p:blipFill>
          <a:blip r:embed="rId2"/>
          <a:stretch>
            <a:fillRect/>
          </a:stretch>
        </p:blipFill>
        <p:spPr>
          <a:xfrm>
            <a:off x="360727" y="838898"/>
            <a:ext cx="8691843" cy="6019101"/>
          </a:xfrm>
          <a:prstGeom prst="rect">
            <a:avLst/>
          </a:prstGeom>
        </p:spPr>
      </p:pic>
      <p:sp>
        <p:nvSpPr>
          <p:cNvPr id="4" name="TextBox 3">
            <a:extLst>
              <a:ext uri="{FF2B5EF4-FFF2-40B4-BE49-F238E27FC236}">
                <a16:creationId xmlns:a16="http://schemas.microsoft.com/office/drawing/2014/main" id="{2A71461B-247B-4BE5-8FE4-1D21FBFF8CAB}"/>
              </a:ext>
            </a:extLst>
          </p:cNvPr>
          <p:cNvSpPr txBox="1"/>
          <p:nvPr/>
        </p:nvSpPr>
        <p:spPr>
          <a:xfrm>
            <a:off x="4403218" y="77151"/>
            <a:ext cx="3518035" cy="461665"/>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Cart Window - Customer</a:t>
            </a:r>
          </a:p>
        </p:txBody>
      </p:sp>
      <p:sp>
        <p:nvSpPr>
          <p:cNvPr id="5" name="TextBox 4">
            <a:extLst>
              <a:ext uri="{FF2B5EF4-FFF2-40B4-BE49-F238E27FC236}">
                <a16:creationId xmlns:a16="http://schemas.microsoft.com/office/drawing/2014/main" id="{9EEF73ED-BE36-4C69-B811-71AD50A1FBC6}"/>
              </a:ext>
            </a:extLst>
          </p:cNvPr>
          <p:cNvSpPr txBox="1"/>
          <p:nvPr/>
        </p:nvSpPr>
        <p:spPr>
          <a:xfrm>
            <a:off x="2683458" y="376719"/>
            <a:ext cx="8089059" cy="461665"/>
          </a:xfrm>
          <a:prstGeom prst="rect">
            <a:avLst/>
          </a:prstGeom>
          <a:noFill/>
        </p:spPr>
        <p:txBody>
          <a:bodyPr wrap="square">
            <a:spAutoFit/>
          </a:bodyPr>
          <a:lstStyle/>
          <a:p>
            <a:endParaRPr lang="en-US" sz="1200" b="0" cap="none" spc="0" dirty="0">
              <a:ln w="0"/>
              <a:solidFill>
                <a:schemeClr val="tx1"/>
              </a:solidFill>
              <a:effectLst>
                <a:outerShdw blurRad="38100" dist="19050" dir="2700000" algn="tl" rotWithShape="0">
                  <a:schemeClr val="dk1">
                    <a:alpha val="40000"/>
                  </a:schemeClr>
                </a:outerShdw>
              </a:effectLst>
            </a:endParaRPr>
          </a:p>
          <a:p>
            <a:r>
              <a:rPr lang="en-US" sz="1200" b="0" cap="none" spc="0" dirty="0">
                <a:ln w="0"/>
                <a:solidFill>
                  <a:schemeClr val="tx1"/>
                </a:solidFill>
                <a:effectLst>
                  <a:outerShdw blurRad="38100" dist="19050" dir="2700000" algn="tl" rotWithShape="0">
                    <a:schemeClr val="dk1">
                      <a:alpha val="40000"/>
                    </a:schemeClr>
                  </a:outerShdw>
                </a:effectLst>
              </a:rPr>
              <a:t>The customer can click on the cart icon in any window - after clicking, they will be redirected to the cart window.</a:t>
            </a:r>
            <a:endParaRPr lang="LID4096" sz="1200" dirty="0"/>
          </a:p>
        </p:txBody>
      </p:sp>
      <p:cxnSp>
        <p:nvCxnSpPr>
          <p:cNvPr id="6" name="Straight Arrow Connector 5">
            <a:extLst>
              <a:ext uri="{FF2B5EF4-FFF2-40B4-BE49-F238E27FC236}">
                <a16:creationId xmlns:a16="http://schemas.microsoft.com/office/drawing/2014/main" id="{DC4E4007-0D31-4773-AD3A-054540C6447D}"/>
              </a:ext>
            </a:extLst>
          </p:cNvPr>
          <p:cNvCxnSpPr>
            <a:cxnSpLocks/>
            <a:stCxn id="3" idx="0"/>
          </p:cNvCxnSpPr>
          <p:nvPr/>
        </p:nvCxnSpPr>
        <p:spPr>
          <a:xfrm flipH="1">
            <a:off x="1707882" y="838898"/>
            <a:ext cx="2998767" cy="243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7C16F46-4A9C-4725-A60C-6891B93F293C}"/>
              </a:ext>
            </a:extLst>
          </p:cNvPr>
          <p:cNvCxnSpPr>
            <a:cxnSpLocks/>
            <a:stCxn id="10" idx="1"/>
          </p:cNvCxnSpPr>
          <p:nvPr/>
        </p:nvCxnSpPr>
        <p:spPr>
          <a:xfrm flipH="1">
            <a:off x="8600708" y="2574814"/>
            <a:ext cx="755643" cy="9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0FE8A2-FD91-4FBA-B5FF-388EAAE68A34}"/>
              </a:ext>
            </a:extLst>
          </p:cNvPr>
          <p:cNvSpPr txBox="1"/>
          <p:nvPr/>
        </p:nvSpPr>
        <p:spPr>
          <a:xfrm>
            <a:off x="9356351" y="1605318"/>
            <a:ext cx="2467748" cy="1938992"/>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For each product displayed in the cart, there are the following fields:</a:t>
            </a:r>
          </a:p>
          <a:p>
            <a:endParaRPr lang="en-US" sz="1200" b="0" cap="none" spc="0" dirty="0">
              <a:ln w="0"/>
              <a:solidFill>
                <a:schemeClr val="tx1"/>
              </a:solidFill>
              <a:effectLst>
                <a:outerShdw blurRad="38100" dist="19050" dir="2700000" algn="tl" rotWithShape="0">
                  <a:schemeClr val="dk1">
                    <a:alpha val="40000"/>
                  </a:schemeClr>
                </a:outerShdw>
              </a:effectLst>
            </a:endParaRPr>
          </a:p>
          <a:p>
            <a:r>
              <a:rPr lang="en-US" sz="1200" b="0" cap="none" spc="0" dirty="0">
                <a:ln w="0"/>
                <a:solidFill>
                  <a:schemeClr val="tx1"/>
                </a:solidFill>
                <a:effectLst>
                  <a:outerShdw blurRad="38100" dist="19050" dir="2700000" algn="tl" rotWithShape="0">
                    <a:schemeClr val="dk1">
                      <a:alpha val="40000"/>
                    </a:schemeClr>
                  </a:outerShdw>
                </a:effectLst>
              </a:rPr>
              <a:t>1.Image</a:t>
            </a:r>
          </a:p>
          <a:p>
            <a:r>
              <a:rPr lang="en-US" sz="1200" b="0" cap="none" spc="0" dirty="0">
                <a:ln w="0"/>
                <a:solidFill>
                  <a:schemeClr val="tx1"/>
                </a:solidFill>
                <a:effectLst>
                  <a:outerShdw blurRad="38100" dist="19050" dir="2700000" algn="tl" rotWithShape="0">
                    <a:schemeClr val="dk1">
                      <a:alpha val="40000"/>
                    </a:schemeClr>
                  </a:outerShdw>
                </a:effectLst>
              </a:rPr>
              <a:t>2.Product Name</a:t>
            </a:r>
          </a:p>
          <a:p>
            <a:r>
              <a:rPr lang="en-US" sz="1200" b="0" cap="none" spc="0" dirty="0">
                <a:ln w="0"/>
                <a:solidFill>
                  <a:schemeClr val="tx1"/>
                </a:solidFill>
                <a:effectLst>
                  <a:outerShdw blurRad="38100" dist="19050" dir="2700000" algn="tl" rotWithShape="0">
                    <a:schemeClr val="dk1">
                      <a:alpha val="40000"/>
                    </a:schemeClr>
                  </a:outerShdw>
                </a:effectLst>
              </a:rPr>
              <a:t>3.Quantity</a:t>
            </a:r>
          </a:p>
          <a:p>
            <a:r>
              <a:rPr lang="en-US" sz="1200" dirty="0">
                <a:ln w="0"/>
                <a:effectLst>
                  <a:outerShdw blurRad="38100" dist="19050" dir="2700000" algn="tl" rotWithShape="0">
                    <a:schemeClr val="dk1">
                      <a:alpha val="40000"/>
                    </a:schemeClr>
                  </a:outerShdw>
                </a:effectLst>
              </a:rPr>
              <a:t>4.</a:t>
            </a:r>
            <a:r>
              <a:rPr lang="en-US" sz="1200" b="0" cap="none" spc="0" dirty="0">
                <a:ln w="0"/>
                <a:solidFill>
                  <a:schemeClr val="tx1"/>
                </a:solidFill>
                <a:effectLst>
                  <a:outerShdw blurRad="38100" dist="19050" dir="2700000" algn="tl" rotWithShape="0">
                    <a:schemeClr val="dk1">
                      <a:alpha val="40000"/>
                    </a:schemeClr>
                  </a:outerShdw>
                </a:effectLst>
              </a:rPr>
              <a:t>Belongs to Catalog</a:t>
            </a:r>
          </a:p>
          <a:p>
            <a:r>
              <a:rPr lang="en-US" sz="1200" b="0" cap="none" spc="0" dirty="0">
                <a:ln w="0"/>
                <a:solidFill>
                  <a:schemeClr val="tx1"/>
                </a:solidFill>
                <a:effectLst>
                  <a:outerShdw blurRad="38100" dist="19050" dir="2700000" algn="tl" rotWithShape="0">
                    <a:schemeClr val="dk1">
                      <a:alpha val="40000"/>
                    </a:schemeClr>
                  </a:outerShdw>
                </a:effectLst>
              </a:rPr>
              <a:t>5.Item Type</a:t>
            </a:r>
          </a:p>
          <a:p>
            <a:r>
              <a:rPr lang="en-US" sz="1200" b="0" cap="none" spc="0" dirty="0">
                <a:ln w="0"/>
                <a:solidFill>
                  <a:schemeClr val="tx1"/>
                </a:solidFill>
                <a:effectLst>
                  <a:outerShdw blurRad="38100" dist="19050" dir="2700000" algn="tl" rotWithShape="0">
                    <a:schemeClr val="dk1">
                      <a:alpha val="40000"/>
                    </a:schemeClr>
                  </a:outerShdw>
                </a:effectLst>
              </a:rPr>
              <a:t>5."X" button to remove the item from the cart</a:t>
            </a:r>
            <a:endParaRPr lang="he-IL" sz="1200" dirty="0">
              <a:ln w="0"/>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FADDD744-3488-40A8-B706-DED9133204A6}"/>
              </a:ext>
            </a:extLst>
          </p:cNvPr>
          <p:cNvSpPr txBox="1"/>
          <p:nvPr/>
        </p:nvSpPr>
        <p:spPr>
          <a:xfrm>
            <a:off x="9599111" y="3607861"/>
            <a:ext cx="2346812" cy="830997"/>
          </a:xfrm>
          <a:prstGeom prst="rect">
            <a:avLst/>
          </a:prstGeom>
          <a:noFill/>
        </p:spPr>
        <p:txBody>
          <a:bodyPr wrap="square">
            <a:spAutoFit/>
          </a:bodyPr>
          <a:lstStyle/>
          <a:p>
            <a:r>
              <a:rPr lang="en-US" sz="1200" dirty="0"/>
              <a:t>This window includes scrolling for user convenience.</a:t>
            </a:r>
          </a:p>
          <a:p>
            <a:endParaRPr lang="en-US" sz="1200" dirty="0"/>
          </a:p>
          <a:p>
            <a:endParaRPr lang="en-US" sz="1200" dirty="0"/>
          </a:p>
        </p:txBody>
      </p:sp>
      <p:cxnSp>
        <p:nvCxnSpPr>
          <p:cNvPr id="14" name="Straight Arrow Connector 13">
            <a:extLst>
              <a:ext uri="{FF2B5EF4-FFF2-40B4-BE49-F238E27FC236}">
                <a16:creationId xmlns:a16="http://schemas.microsoft.com/office/drawing/2014/main" id="{42C3AFB8-E348-4054-8080-91D247CCDA7B}"/>
              </a:ext>
            </a:extLst>
          </p:cNvPr>
          <p:cNvCxnSpPr>
            <a:cxnSpLocks/>
            <a:stCxn id="13" idx="1"/>
          </p:cNvCxnSpPr>
          <p:nvPr/>
        </p:nvCxnSpPr>
        <p:spPr>
          <a:xfrm flipH="1" flipV="1">
            <a:off x="8749718" y="3480973"/>
            <a:ext cx="849393" cy="54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2A84DC-F0C2-43B1-A49C-90FA20D4C11D}"/>
              </a:ext>
            </a:extLst>
          </p:cNvPr>
          <p:cNvCxnSpPr>
            <a:cxnSpLocks/>
          </p:cNvCxnSpPr>
          <p:nvPr/>
        </p:nvCxnSpPr>
        <p:spPr>
          <a:xfrm flipH="1">
            <a:off x="6162236" y="5288882"/>
            <a:ext cx="4218136" cy="610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B9B982E-A084-48B4-A33C-C0A24C1E7AB1}"/>
              </a:ext>
            </a:extLst>
          </p:cNvPr>
          <p:cNvSpPr txBox="1"/>
          <p:nvPr/>
        </p:nvSpPr>
        <p:spPr>
          <a:xfrm>
            <a:off x="10254837" y="5055095"/>
            <a:ext cx="1812021" cy="461665"/>
          </a:xfrm>
          <a:prstGeom prst="rect">
            <a:avLst/>
          </a:prstGeom>
          <a:noFill/>
        </p:spPr>
        <p:txBody>
          <a:bodyPr wrap="square">
            <a:spAutoFit/>
          </a:bodyPr>
          <a:lstStyle/>
          <a:p>
            <a:r>
              <a:rPr lang="en-US" sz="1200" dirty="0"/>
              <a:t> total amount for the cart is displayed.</a:t>
            </a:r>
            <a:endParaRPr lang="he-IL" sz="1200" dirty="0"/>
          </a:p>
        </p:txBody>
      </p:sp>
      <p:sp>
        <p:nvSpPr>
          <p:cNvPr id="20" name="TextBox 19">
            <a:extLst>
              <a:ext uri="{FF2B5EF4-FFF2-40B4-BE49-F238E27FC236}">
                <a16:creationId xmlns:a16="http://schemas.microsoft.com/office/drawing/2014/main" id="{5D07890A-DD55-4775-8CB8-B625FF730001}"/>
              </a:ext>
            </a:extLst>
          </p:cNvPr>
          <p:cNvSpPr txBox="1"/>
          <p:nvPr/>
        </p:nvSpPr>
        <p:spPr>
          <a:xfrm>
            <a:off x="10254836" y="5512085"/>
            <a:ext cx="1812021" cy="646331"/>
          </a:xfrm>
          <a:prstGeom prst="rect">
            <a:avLst/>
          </a:prstGeom>
          <a:noFill/>
        </p:spPr>
        <p:txBody>
          <a:bodyPr wrap="square">
            <a:spAutoFit/>
          </a:bodyPr>
          <a:lstStyle/>
          <a:p>
            <a:pPr algn="r"/>
            <a:r>
              <a:rPr lang="en-US" sz="1200" dirty="0"/>
              <a:t>Order progress indicator</a:t>
            </a:r>
          </a:p>
          <a:p>
            <a:pPr algn="r"/>
            <a:endParaRPr lang="en-US" sz="1200" dirty="0"/>
          </a:p>
          <a:p>
            <a:pPr algn="r"/>
            <a:endParaRPr lang="en-US" sz="1200" dirty="0"/>
          </a:p>
        </p:txBody>
      </p:sp>
      <p:cxnSp>
        <p:nvCxnSpPr>
          <p:cNvPr id="21" name="Straight Arrow Connector 20">
            <a:extLst>
              <a:ext uri="{FF2B5EF4-FFF2-40B4-BE49-F238E27FC236}">
                <a16:creationId xmlns:a16="http://schemas.microsoft.com/office/drawing/2014/main" id="{A1A1E813-2360-4C32-BCA6-15E58D01A79D}"/>
              </a:ext>
            </a:extLst>
          </p:cNvPr>
          <p:cNvCxnSpPr>
            <a:cxnSpLocks/>
          </p:cNvCxnSpPr>
          <p:nvPr/>
        </p:nvCxnSpPr>
        <p:spPr>
          <a:xfrm flipH="1">
            <a:off x="5921047" y="5658125"/>
            <a:ext cx="4459325" cy="553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E8295AC-050D-492A-9D96-A97DBDBDA695}"/>
              </a:ext>
            </a:extLst>
          </p:cNvPr>
          <p:cNvSpPr txBox="1"/>
          <p:nvPr/>
        </p:nvSpPr>
        <p:spPr>
          <a:xfrm>
            <a:off x="10254836" y="6073223"/>
            <a:ext cx="1812021" cy="1384995"/>
          </a:xfrm>
          <a:prstGeom prst="rect">
            <a:avLst/>
          </a:prstGeom>
          <a:noFill/>
        </p:spPr>
        <p:txBody>
          <a:bodyPr wrap="square">
            <a:spAutoFit/>
          </a:bodyPr>
          <a:lstStyle/>
          <a:p>
            <a:r>
              <a:rPr lang="en-US" sz="1200" dirty="0"/>
              <a:t>"Next" button for proceeding with the order</a:t>
            </a:r>
          </a:p>
          <a:p>
            <a:endParaRPr lang="en-US" sz="1200" dirty="0"/>
          </a:p>
          <a:p>
            <a:endParaRPr lang="en-US" sz="1200" dirty="0"/>
          </a:p>
          <a:p>
            <a:endParaRPr lang="en-US" sz="1200" dirty="0"/>
          </a:p>
          <a:p>
            <a:endParaRPr lang="en-US" sz="1200" dirty="0"/>
          </a:p>
          <a:p>
            <a:endParaRPr lang="en-US" sz="1200" dirty="0"/>
          </a:p>
        </p:txBody>
      </p:sp>
      <p:cxnSp>
        <p:nvCxnSpPr>
          <p:cNvPr id="25" name="Straight Arrow Connector 24">
            <a:extLst>
              <a:ext uri="{FF2B5EF4-FFF2-40B4-BE49-F238E27FC236}">
                <a16:creationId xmlns:a16="http://schemas.microsoft.com/office/drawing/2014/main" id="{9641A11F-D381-4F5B-8799-EC8A87B20B5F}"/>
              </a:ext>
            </a:extLst>
          </p:cNvPr>
          <p:cNvCxnSpPr>
            <a:cxnSpLocks/>
          </p:cNvCxnSpPr>
          <p:nvPr/>
        </p:nvCxnSpPr>
        <p:spPr>
          <a:xfrm flipH="1" flipV="1">
            <a:off x="8843467" y="6247707"/>
            <a:ext cx="1411369" cy="1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C50B7D8-2707-4606-93B9-72F6EEBB04D3}"/>
              </a:ext>
            </a:extLst>
          </p:cNvPr>
          <p:cNvSpPr/>
          <p:nvPr/>
        </p:nvSpPr>
        <p:spPr>
          <a:xfrm>
            <a:off x="2181138" y="2637661"/>
            <a:ext cx="6662329" cy="7393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115091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64F6DA-0C40-42DD-A89B-7AA1F811FD8C}"/>
              </a:ext>
            </a:extLst>
          </p:cNvPr>
          <p:cNvPicPr>
            <a:picLocks noChangeAspect="1"/>
          </p:cNvPicPr>
          <p:nvPr/>
        </p:nvPicPr>
        <p:blipFill>
          <a:blip r:embed="rId2"/>
          <a:stretch>
            <a:fillRect/>
          </a:stretch>
        </p:blipFill>
        <p:spPr>
          <a:xfrm>
            <a:off x="1184768" y="562333"/>
            <a:ext cx="9094585" cy="6295667"/>
          </a:xfrm>
          <a:prstGeom prst="rect">
            <a:avLst/>
          </a:prstGeom>
        </p:spPr>
      </p:pic>
      <p:sp>
        <p:nvSpPr>
          <p:cNvPr id="4" name="TextBox 3">
            <a:extLst>
              <a:ext uri="{FF2B5EF4-FFF2-40B4-BE49-F238E27FC236}">
                <a16:creationId xmlns:a16="http://schemas.microsoft.com/office/drawing/2014/main" id="{3118B1F1-A766-49EA-913C-2025250C37DC}"/>
              </a:ext>
            </a:extLst>
          </p:cNvPr>
          <p:cNvSpPr txBox="1"/>
          <p:nvPr/>
        </p:nvSpPr>
        <p:spPr>
          <a:xfrm>
            <a:off x="4047334" y="100668"/>
            <a:ext cx="4710300" cy="461665"/>
          </a:xfrm>
          <a:prstGeom prst="rect">
            <a:avLst/>
          </a:prstGeom>
          <a:noFill/>
        </p:spPr>
        <p:txBody>
          <a:bodyPr wrap="square">
            <a:spAutoFit/>
          </a:bodyPr>
          <a:lstStyle/>
          <a:p>
            <a:r>
              <a:rPr lang="en-US" sz="2400" b="0" cap="none" spc="0" dirty="0">
                <a:ln w="0"/>
                <a:solidFill>
                  <a:schemeClr val="tx1"/>
                </a:solidFill>
                <a:effectLst>
                  <a:outerShdw blurRad="38100" dist="19050" dir="2700000" algn="tl" rotWithShape="0">
                    <a:schemeClr val="dk1">
                      <a:alpha val="40000"/>
                    </a:schemeClr>
                  </a:outerShdw>
                </a:effectLst>
              </a:rPr>
              <a:t>Order Details Window - Customer</a:t>
            </a:r>
          </a:p>
        </p:txBody>
      </p:sp>
      <p:sp>
        <p:nvSpPr>
          <p:cNvPr id="5" name="TextBox 4">
            <a:extLst>
              <a:ext uri="{FF2B5EF4-FFF2-40B4-BE49-F238E27FC236}">
                <a16:creationId xmlns:a16="http://schemas.microsoft.com/office/drawing/2014/main" id="{931E41BA-BF8F-4C27-8EF0-5F3B4EC7DE44}"/>
              </a:ext>
            </a:extLst>
          </p:cNvPr>
          <p:cNvSpPr txBox="1"/>
          <p:nvPr/>
        </p:nvSpPr>
        <p:spPr>
          <a:xfrm>
            <a:off x="83890" y="5895148"/>
            <a:ext cx="1000210" cy="830997"/>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Return to Home Page - Customer Window</a:t>
            </a:r>
            <a:endParaRPr lang="LID4096" sz="1200" dirty="0"/>
          </a:p>
        </p:txBody>
      </p:sp>
      <p:cxnSp>
        <p:nvCxnSpPr>
          <p:cNvPr id="6" name="Straight Arrow Connector 5">
            <a:extLst>
              <a:ext uri="{FF2B5EF4-FFF2-40B4-BE49-F238E27FC236}">
                <a16:creationId xmlns:a16="http://schemas.microsoft.com/office/drawing/2014/main" id="{E1E42D10-DBDF-4285-BE26-2B6A320E7E28}"/>
              </a:ext>
            </a:extLst>
          </p:cNvPr>
          <p:cNvCxnSpPr>
            <a:cxnSpLocks/>
            <a:stCxn id="5" idx="3"/>
          </p:cNvCxnSpPr>
          <p:nvPr/>
        </p:nvCxnSpPr>
        <p:spPr>
          <a:xfrm flipV="1">
            <a:off x="1084100" y="6218313"/>
            <a:ext cx="527504" cy="92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651BF3B-0D60-406E-BACE-F041B18617C9}"/>
              </a:ext>
            </a:extLst>
          </p:cNvPr>
          <p:cNvCxnSpPr>
            <a:cxnSpLocks/>
            <a:stCxn id="10" idx="1"/>
          </p:cNvCxnSpPr>
          <p:nvPr/>
        </p:nvCxnSpPr>
        <p:spPr>
          <a:xfrm flipH="1">
            <a:off x="8520532" y="2389350"/>
            <a:ext cx="1084284" cy="52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513D1F0-27C4-40DC-A38B-EACC0CF894BD}"/>
              </a:ext>
            </a:extLst>
          </p:cNvPr>
          <p:cNvSpPr txBox="1"/>
          <p:nvPr/>
        </p:nvSpPr>
        <p:spPr>
          <a:xfrm>
            <a:off x="9604816" y="1973851"/>
            <a:ext cx="2467748" cy="830997"/>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Greeting Input Dialog:</a:t>
            </a:r>
          </a:p>
          <a:p>
            <a:endParaRPr lang="en-US" sz="1200" b="0" cap="none" spc="0" dirty="0">
              <a:ln w="0"/>
              <a:solidFill>
                <a:schemeClr val="tx1"/>
              </a:solidFill>
              <a:effectLst>
                <a:outerShdw blurRad="38100" dist="19050" dir="2700000" algn="tl" rotWithShape="0">
                  <a:schemeClr val="dk1">
                    <a:alpha val="40000"/>
                  </a:schemeClr>
                </a:outerShdw>
              </a:effectLst>
            </a:endParaRPr>
          </a:p>
          <a:p>
            <a:r>
              <a:rPr lang="en-US" sz="1200" b="0" cap="none" spc="0" dirty="0">
                <a:ln w="0"/>
                <a:solidFill>
                  <a:schemeClr val="tx1"/>
                </a:solidFill>
                <a:effectLst>
                  <a:outerShdw blurRad="38100" dist="19050" dir="2700000" algn="tl" rotWithShape="0">
                    <a:schemeClr val="dk1">
                      <a:alpha val="40000"/>
                    </a:schemeClr>
                  </a:outerShdw>
                </a:effectLst>
              </a:rPr>
              <a:t>1.Enter text in the text box.</a:t>
            </a:r>
          </a:p>
          <a:p>
            <a:r>
              <a:rPr lang="en-US" sz="1200" b="0" cap="none" spc="0" dirty="0">
                <a:ln w="0"/>
                <a:solidFill>
                  <a:schemeClr val="tx1"/>
                </a:solidFill>
                <a:effectLst>
                  <a:outerShdw blurRad="38100" dist="19050" dir="2700000" algn="tl" rotWithShape="0">
                    <a:schemeClr val="dk1">
                      <a:alpha val="40000"/>
                    </a:schemeClr>
                  </a:outerShdw>
                </a:effectLst>
              </a:rPr>
              <a:t>2.Click the "Send" button to confirm.</a:t>
            </a:r>
            <a:endParaRPr lang="he-IL" sz="1200" dirty="0">
              <a:ln w="0"/>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E11ABFD3-E3E7-49C8-8E7A-17260C7D778D}"/>
              </a:ext>
            </a:extLst>
          </p:cNvPr>
          <p:cNvSpPr txBox="1"/>
          <p:nvPr/>
        </p:nvSpPr>
        <p:spPr>
          <a:xfrm>
            <a:off x="10313742" y="5454417"/>
            <a:ext cx="1812021" cy="276999"/>
          </a:xfrm>
          <a:prstGeom prst="rect">
            <a:avLst/>
          </a:prstGeom>
          <a:noFill/>
        </p:spPr>
        <p:txBody>
          <a:bodyPr wrap="square">
            <a:spAutoFit/>
          </a:bodyPr>
          <a:lstStyle/>
          <a:p>
            <a:pPr algn="r"/>
            <a:r>
              <a:rPr lang="en-US" sz="1200" dirty="0"/>
              <a:t>Order progress indicator</a:t>
            </a:r>
          </a:p>
        </p:txBody>
      </p:sp>
      <p:sp>
        <p:nvSpPr>
          <p:cNvPr id="13" name="TextBox 12">
            <a:extLst>
              <a:ext uri="{FF2B5EF4-FFF2-40B4-BE49-F238E27FC236}">
                <a16:creationId xmlns:a16="http://schemas.microsoft.com/office/drawing/2014/main" id="{E86A588B-46D4-4C92-932E-095C3575431E}"/>
              </a:ext>
            </a:extLst>
          </p:cNvPr>
          <p:cNvSpPr txBox="1"/>
          <p:nvPr/>
        </p:nvSpPr>
        <p:spPr>
          <a:xfrm>
            <a:off x="10511406" y="6015555"/>
            <a:ext cx="1350627" cy="646331"/>
          </a:xfrm>
          <a:prstGeom prst="rect">
            <a:avLst/>
          </a:prstGeom>
          <a:noFill/>
        </p:spPr>
        <p:txBody>
          <a:bodyPr wrap="square">
            <a:spAutoFit/>
          </a:bodyPr>
          <a:lstStyle/>
          <a:p>
            <a:r>
              <a:rPr lang="en-US" sz="1200" dirty="0"/>
              <a:t>"Next" button for proceeding with the order</a:t>
            </a:r>
          </a:p>
        </p:txBody>
      </p:sp>
      <p:sp>
        <p:nvSpPr>
          <p:cNvPr id="14" name="TextBox 13">
            <a:extLst>
              <a:ext uri="{FF2B5EF4-FFF2-40B4-BE49-F238E27FC236}">
                <a16:creationId xmlns:a16="http://schemas.microsoft.com/office/drawing/2014/main" id="{C9C82C41-82B7-4712-8216-166F3B1145AF}"/>
              </a:ext>
            </a:extLst>
          </p:cNvPr>
          <p:cNvSpPr txBox="1"/>
          <p:nvPr/>
        </p:nvSpPr>
        <p:spPr>
          <a:xfrm>
            <a:off x="10279353" y="3855367"/>
            <a:ext cx="1912647" cy="1569660"/>
          </a:xfrm>
          <a:prstGeom prst="rect">
            <a:avLst/>
          </a:prstGeom>
          <a:noFill/>
        </p:spPr>
        <p:txBody>
          <a:bodyPr wrap="square">
            <a:spAutoFit/>
          </a:bodyPr>
          <a:lstStyle/>
          <a:p>
            <a:r>
              <a:rPr lang="en-US" sz="1200" b="0" cap="none" spc="0" dirty="0">
                <a:ln w="0"/>
                <a:solidFill>
                  <a:schemeClr val="tx1"/>
                </a:solidFill>
                <a:effectLst>
                  <a:outerShdw blurRad="38100" dist="19050" dir="2700000" algn="tl" rotWithShape="0">
                    <a:schemeClr val="dk1">
                      <a:alpha val="40000"/>
                    </a:schemeClr>
                  </a:outerShdw>
                </a:effectLst>
              </a:rPr>
              <a:t>Order Type Selection:</a:t>
            </a:r>
          </a:p>
          <a:p>
            <a:endParaRPr lang="en-US" sz="1200" b="0" cap="none" spc="0" dirty="0">
              <a:ln w="0"/>
              <a:solidFill>
                <a:schemeClr val="tx1"/>
              </a:solidFill>
              <a:effectLst>
                <a:outerShdw blurRad="38100" dist="19050" dir="2700000" algn="tl" rotWithShape="0">
                  <a:schemeClr val="dk1">
                    <a:alpha val="40000"/>
                  </a:schemeClr>
                </a:outerShdw>
              </a:effectLst>
            </a:endParaRPr>
          </a:p>
          <a:p>
            <a:r>
              <a:rPr lang="en-US" sz="1200" b="0" cap="none" spc="0" dirty="0">
                <a:ln w="0"/>
                <a:solidFill>
                  <a:schemeClr val="tx1"/>
                </a:solidFill>
                <a:effectLst>
                  <a:outerShdw blurRad="38100" dist="19050" dir="2700000" algn="tl" rotWithShape="0">
                    <a:schemeClr val="dk1">
                      <a:alpha val="40000"/>
                    </a:schemeClr>
                  </a:outerShdw>
                </a:effectLst>
              </a:rPr>
              <a:t>1.Delivery or In-store Pickup</a:t>
            </a:r>
          </a:p>
          <a:p>
            <a:r>
              <a:rPr lang="en-US" sz="1200" b="0" cap="none" spc="0" dirty="0">
                <a:ln w="0"/>
                <a:solidFill>
                  <a:schemeClr val="tx1"/>
                </a:solidFill>
                <a:effectLst>
                  <a:outerShdw blurRad="38100" dist="19050" dir="2700000" algn="tl" rotWithShape="0">
                    <a:schemeClr val="dk1">
                      <a:alpha val="40000"/>
                    </a:schemeClr>
                  </a:outerShdw>
                </a:effectLst>
              </a:rPr>
              <a:t>2.Branch</a:t>
            </a:r>
          </a:p>
          <a:p>
            <a:r>
              <a:rPr lang="en-US" sz="1200" b="0" cap="none" spc="0" dirty="0">
                <a:ln w="0"/>
                <a:solidFill>
                  <a:schemeClr val="tx1"/>
                </a:solidFill>
                <a:effectLst>
                  <a:outerShdw blurRad="38100" dist="19050" dir="2700000" algn="tl" rotWithShape="0">
                    <a:schemeClr val="dk1">
                      <a:alpha val="40000"/>
                    </a:schemeClr>
                  </a:outerShdw>
                </a:effectLst>
              </a:rPr>
              <a:t>3.City</a:t>
            </a:r>
          </a:p>
          <a:p>
            <a:r>
              <a:rPr lang="en-US" sz="1200" dirty="0">
                <a:ln w="0"/>
                <a:effectLst>
                  <a:outerShdw blurRad="38100" dist="19050" dir="2700000" algn="tl" rotWithShape="0">
                    <a:schemeClr val="dk1">
                      <a:alpha val="40000"/>
                    </a:schemeClr>
                  </a:outerShdw>
                </a:effectLst>
              </a:rPr>
              <a:t>4</a:t>
            </a:r>
            <a:r>
              <a:rPr lang="en-US" sz="1200" b="0" cap="none" spc="0" dirty="0">
                <a:ln w="0"/>
                <a:solidFill>
                  <a:schemeClr val="tx1"/>
                </a:solidFill>
                <a:effectLst>
                  <a:outerShdw blurRad="38100" dist="19050" dir="2700000" algn="tl" rotWithShape="0">
                    <a:schemeClr val="dk1">
                      <a:alpha val="40000"/>
                    </a:schemeClr>
                  </a:outerShdw>
                </a:effectLst>
              </a:rPr>
              <a:t>.Street</a:t>
            </a:r>
          </a:p>
          <a:p>
            <a:r>
              <a:rPr lang="en-US" sz="1200" dirty="0">
                <a:ln w="0"/>
                <a:effectLst>
                  <a:outerShdw blurRad="38100" dist="19050" dir="2700000" algn="tl" rotWithShape="0">
                    <a:schemeClr val="dk1">
                      <a:alpha val="40000"/>
                    </a:schemeClr>
                  </a:outerShdw>
                </a:effectLst>
              </a:rPr>
              <a:t>5.</a:t>
            </a:r>
            <a:r>
              <a:rPr lang="en-US" sz="1200" b="0" cap="none" spc="0" dirty="0">
                <a:ln w="0"/>
                <a:solidFill>
                  <a:schemeClr val="tx1"/>
                </a:solidFill>
                <a:effectLst>
                  <a:outerShdw blurRad="38100" dist="19050" dir="2700000" algn="tl" rotWithShape="0">
                    <a:schemeClr val="dk1">
                      <a:alpha val="40000"/>
                    </a:schemeClr>
                  </a:outerShdw>
                </a:effectLst>
              </a:rPr>
              <a:t>Delivery Date</a:t>
            </a:r>
            <a:endParaRPr lang="he-IL" sz="1200" dirty="0">
              <a:ln w="0"/>
              <a:effectLst>
                <a:outerShdw blurRad="38100" dist="19050" dir="2700000" algn="tl" rotWithShape="0">
                  <a:schemeClr val="dk1">
                    <a:alpha val="40000"/>
                  </a:schemeClr>
                </a:outerShdw>
              </a:effectLst>
            </a:endParaRPr>
          </a:p>
        </p:txBody>
      </p:sp>
      <p:cxnSp>
        <p:nvCxnSpPr>
          <p:cNvPr id="15" name="Straight Arrow Connector 14">
            <a:extLst>
              <a:ext uri="{FF2B5EF4-FFF2-40B4-BE49-F238E27FC236}">
                <a16:creationId xmlns:a16="http://schemas.microsoft.com/office/drawing/2014/main" id="{5BA11BAF-9CF5-4E57-BB98-5AC534751767}"/>
              </a:ext>
            </a:extLst>
          </p:cNvPr>
          <p:cNvCxnSpPr>
            <a:cxnSpLocks/>
            <a:stCxn id="14" idx="1"/>
          </p:cNvCxnSpPr>
          <p:nvPr/>
        </p:nvCxnSpPr>
        <p:spPr>
          <a:xfrm flipH="1" flipV="1">
            <a:off x="7230026" y="4016445"/>
            <a:ext cx="3049327" cy="623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10D9E7B-9AC2-4638-8AE0-2866B47B5EA0}"/>
              </a:ext>
            </a:extLst>
          </p:cNvPr>
          <p:cNvCxnSpPr>
            <a:cxnSpLocks/>
            <a:stCxn id="12" idx="1"/>
          </p:cNvCxnSpPr>
          <p:nvPr/>
        </p:nvCxnSpPr>
        <p:spPr>
          <a:xfrm flipH="1">
            <a:off x="6828639" y="5592917"/>
            <a:ext cx="3485103" cy="481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DE3B641-2366-48A7-97D7-825C9F2CD748}"/>
              </a:ext>
            </a:extLst>
          </p:cNvPr>
          <p:cNvCxnSpPr>
            <a:cxnSpLocks/>
            <a:stCxn id="13" idx="1"/>
          </p:cNvCxnSpPr>
          <p:nvPr/>
        </p:nvCxnSpPr>
        <p:spPr>
          <a:xfrm flipH="1" flipV="1">
            <a:off x="10100345" y="6218313"/>
            <a:ext cx="411061" cy="120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73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960</Words>
  <Application>Microsoft Office PowerPoint</Application>
  <PresentationFormat>Widescreen</PresentationFormat>
  <Paragraphs>155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מיכאל אוחיון</dc:creator>
  <cp:lastModifiedBy>מיכאל אוחיון</cp:lastModifiedBy>
  <cp:revision>13</cp:revision>
  <dcterms:created xsi:type="dcterms:W3CDTF">2022-05-01T09:55:35Z</dcterms:created>
  <dcterms:modified xsi:type="dcterms:W3CDTF">2024-02-01T09:34:23Z</dcterms:modified>
</cp:coreProperties>
</file>